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62" r:id="rId2"/>
    <p:sldId id="266" r:id="rId3"/>
    <p:sldId id="264" r:id="rId4"/>
    <p:sldId id="261" r:id="rId5"/>
    <p:sldId id="263" r:id="rId6"/>
    <p:sldId id="256" r:id="rId7"/>
    <p:sldId id="257" r:id="rId8"/>
    <p:sldId id="258" r:id="rId9"/>
    <p:sldId id="259" r:id="rId10"/>
    <p:sldId id="260"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1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68" autoAdjust="0"/>
    <p:restoredTop sz="94660"/>
  </p:normalViewPr>
  <p:slideViewPr>
    <p:cSldViewPr>
      <p:cViewPr varScale="1">
        <p:scale>
          <a:sx n="99" d="100"/>
          <a:sy n="99" d="100"/>
        </p:scale>
        <p:origin x="-4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03.04.2018</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03.04.2018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03.04.2018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03.04.2018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03.04.2018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03.04.2018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03.04.2018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03.04.2018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03.04.2018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03.04.2018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03.04.2018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03.04.2018</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museum-vrn.ru/"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671" y="116632"/>
            <a:ext cx="9036496" cy="2677656"/>
          </a:xfrm>
          <a:prstGeom prst="rect">
            <a:avLst/>
          </a:prstGeom>
          <a:noFill/>
        </p:spPr>
        <p:txBody>
          <a:bodyPr wrap="square" rtlCol="0">
            <a:spAutoFit/>
          </a:bodyPr>
          <a:lstStyle/>
          <a:p>
            <a:pPr algn="ctr"/>
            <a:endParaRPr lang="ru-RU" sz="1200" b="1" i="1"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endParaRPr>
          </a:p>
          <a:p>
            <a:pPr algn="ctr"/>
            <a:endParaRPr lang="ru-RU" sz="1200" b="1" i="1"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endParaRPr>
          </a:p>
          <a:p>
            <a:pPr algn="ctr"/>
            <a:endParaRPr lang="ru-RU" sz="1200" b="1" i="1"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endParaRPr>
          </a:p>
          <a:p>
            <a:pPr algn="ctr"/>
            <a:r>
              <a:rPr lang="ru-RU" sz="6600" b="1" i="1" spc="300" dirty="0" smtClean="0">
                <a:ln w="11430" cmpd="sng">
                  <a:solidFill>
                    <a:schemeClr val="accent1">
                      <a:tint val="10000"/>
                    </a:schemeClr>
                  </a:solidFill>
                  <a:prstDash val="solid"/>
                  <a:miter lim="800000"/>
                </a:ln>
                <a:solidFill>
                  <a:srgbClr val="6315D5"/>
                </a:solidFill>
                <a:effectLst>
                  <a:glow rad="45500">
                    <a:schemeClr val="accent1">
                      <a:satMod val="220000"/>
                      <a:alpha val="35000"/>
                    </a:scheme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МЕЖДУНАРОДНЫЙ ДЕНЬ МУЗЕЕВ</a:t>
            </a:r>
            <a:endParaRPr lang="ru-RU" sz="6600" b="1" i="1" spc="300" dirty="0">
              <a:ln w="11430" cmpd="sng">
                <a:solidFill>
                  <a:schemeClr val="accent1">
                    <a:tint val="10000"/>
                  </a:schemeClr>
                </a:solidFill>
                <a:prstDash val="solid"/>
                <a:miter lim="800000"/>
              </a:ln>
              <a:solidFill>
                <a:srgbClr val="6315D5"/>
              </a:solidFill>
              <a:effectLst>
                <a:glow rad="45500">
                  <a:schemeClr val="accent1">
                    <a:satMod val="220000"/>
                    <a:alpha val="35000"/>
                  </a:scheme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187624" y="3573016"/>
            <a:ext cx="7200800" cy="1600438"/>
          </a:xfrm>
          <a:prstGeom prst="rect">
            <a:avLst/>
          </a:prstGeom>
          <a:noFill/>
        </p:spPr>
        <p:txBody>
          <a:bodyPr wrap="square" rtlCol="0">
            <a:spAutoFit/>
          </a:bodyPr>
          <a:lstStyle/>
          <a:p>
            <a:r>
              <a:rPr lang="ru-RU" sz="1400" b="1" i="1" dirty="0">
                <a:latin typeface="Times New Roman" panose="02020603050405020304" pitchFamily="18" charset="0"/>
                <a:cs typeface="Times New Roman" panose="02020603050405020304" pitchFamily="18" charset="0"/>
              </a:rPr>
              <a:t>Музей – это храм, в котором бережно собираются и сохраняются памятники материальной и духовной культуры, созданные на разных исторических этапах развития общества. Бесценные коллекции живописи, предметов интерьера и быта, скульптуры, собрания монет, книг, памятников естественной истории – это многовековое наследие, ценность которого только будет расти из года в год, и богатство, которое принадлежит всему человечеству.</a:t>
            </a:r>
          </a:p>
          <a:p>
            <a:endParaRPr lang="ru-RU" sz="14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5173454"/>
            <a:ext cx="1905000" cy="1343025"/>
          </a:xfrm>
          <a:prstGeom prst="rect">
            <a:avLst/>
          </a:prstGeom>
        </p:spPr>
      </p:pic>
      <p:sp>
        <p:nvSpPr>
          <p:cNvPr id="7" name="TextBox 6"/>
          <p:cNvSpPr txBox="1"/>
          <p:nvPr/>
        </p:nvSpPr>
        <p:spPr>
          <a:xfrm>
            <a:off x="1134691" y="2794288"/>
            <a:ext cx="6734472" cy="369332"/>
          </a:xfrm>
          <a:prstGeom prst="rect">
            <a:avLst/>
          </a:prstGeom>
          <a:noFill/>
        </p:spPr>
        <p:txBody>
          <a:bodyPr wrap="none" rtlCol="0">
            <a:spAutoFit/>
          </a:bodyPr>
          <a:lstStyle/>
          <a:p>
            <a:r>
              <a:rPr lang="ru-RU" dirty="0" smtClean="0"/>
              <a:t>Выставка подготовлена зав. сектором ОНМИиКТ Толмачевой Е.В.</a:t>
            </a:r>
            <a:endParaRPr lang="ru-RU" dirty="0"/>
          </a:p>
        </p:txBody>
      </p:sp>
    </p:spTree>
    <p:extLst>
      <p:ext uri="{BB962C8B-B14F-4D97-AF65-F5344CB8AC3E}">
        <p14:creationId xmlns:p14="http://schemas.microsoft.com/office/powerpoint/2010/main" val="3068833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8099" y="0"/>
            <a:ext cx="3778398" cy="3501008"/>
          </a:xfrm>
          <a:prstGeom prst="rect">
            <a:avLst/>
          </a:prstGeom>
          <a:noFill/>
        </p:spPr>
        <p:txBody>
          <a:bodyPr wrap="square" rtlCol="0">
            <a:spAutoFit/>
          </a:bodyPr>
          <a:lstStyle/>
          <a:p>
            <a:r>
              <a:rPr lang="ru-RU" sz="1000" b="1" dirty="0" smtClean="0"/>
              <a:t>                                                    </a:t>
            </a:r>
            <a:r>
              <a:rPr lang="ru-RU" sz="1000" b="1" u="sng" dirty="0" smtClean="0">
                <a:solidFill>
                  <a:schemeClr val="accent2"/>
                </a:solidFill>
                <a:latin typeface="Arial Black" panose="020B0A04020102020204" pitchFamily="34" charset="0"/>
              </a:rPr>
              <a:t>Лувр</a:t>
            </a:r>
            <a:r>
              <a:rPr lang="ru-RU" sz="1000" b="1" u="sng" dirty="0">
                <a:solidFill>
                  <a:schemeClr val="accent2"/>
                </a:solidFill>
                <a:latin typeface="Arial Black" panose="020B0A04020102020204" pitchFamily="34" charset="0"/>
              </a:rPr>
              <a:t>. Париж</a:t>
            </a:r>
            <a:br>
              <a:rPr lang="ru-RU" sz="1000" b="1" u="sng" dirty="0">
                <a:solidFill>
                  <a:schemeClr val="accent2"/>
                </a:solidFill>
                <a:latin typeface="Arial Black" panose="020B0A04020102020204" pitchFamily="34" charset="0"/>
              </a:rPr>
            </a:br>
            <a:r>
              <a:rPr lang="ru-RU" sz="1050" dirty="0"/>
              <a:t>Это один из самых больших художественных музеев мира. Некогда Лувр представлял собой старинный замок французских королей, построенный Филиппом Августом в 1190 г. В качестве музея он впервые был открыт для посетителей 8 ноября 1793 г. Лувр занимает пространство приблизительно в 195 тыс. </a:t>
            </a:r>
            <a:r>
              <a:rPr lang="ru-RU" sz="1050" dirty="0" err="1"/>
              <a:t>кв.м</a:t>
            </a:r>
            <a:r>
              <a:rPr lang="ru-RU" sz="1050" dirty="0"/>
              <a:t>, имеет общую площадь экспозиции в 60 600 </a:t>
            </a:r>
            <a:r>
              <a:rPr lang="ru-RU" sz="1050" dirty="0" err="1"/>
              <a:t>кв.м</a:t>
            </a:r>
            <a:r>
              <a:rPr lang="ru-RU" sz="1050" dirty="0"/>
              <a:t>. Сегодня каталог музея насчитывает 400 тыс. экспонатов. Для удобства выставка поделена на семь больших частей: отделы прикладного искусства, живописи, скульптуры и графики, древнеегипетский отдел, отдел Древнего Востока и исламского искусства, а также отдел искусства Греции, Рима и империи этрусков. В общем, не хватит и недели на то, чтобы все обойти. Поэтому, если Вы – обычный среднестатистический турист, выделивший на посещение Лувра всего один день, то посетите лишь главные его шедевры, к которым ведут специальные указатели. Или же целенаправленно придите в отдел живописи – самый впечатляющий - и посмотрите на работы Рубенса, Рембрандта, Тициана, Караваджо, Дюрера, Гойи, Вермеера и многих других.</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4" y="33278"/>
            <a:ext cx="5148064" cy="3539737"/>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6140" y="3642397"/>
            <a:ext cx="4612557" cy="3201391"/>
          </a:xfrm>
          <a:prstGeom prst="rect">
            <a:avLst/>
          </a:prstGeom>
        </p:spPr>
      </p:pic>
      <p:sp>
        <p:nvSpPr>
          <p:cNvPr id="5" name="TextBox 4"/>
          <p:cNvSpPr txBox="1"/>
          <p:nvPr/>
        </p:nvSpPr>
        <p:spPr>
          <a:xfrm>
            <a:off x="107504" y="3642398"/>
            <a:ext cx="3168352" cy="3200876"/>
          </a:xfrm>
          <a:prstGeom prst="rect">
            <a:avLst/>
          </a:prstGeom>
          <a:noFill/>
        </p:spPr>
        <p:txBody>
          <a:bodyPr wrap="square" rtlCol="0">
            <a:spAutoFit/>
          </a:bodyPr>
          <a:lstStyle/>
          <a:p>
            <a:r>
              <a:rPr lang="ru-RU" sz="1000" b="1" dirty="0">
                <a:solidFill>
                  <a:schemeClr val="accent2"/>
                </a:solidFill>
                <a:latin typeface="Arial Black" panose="020B0A04020102020204" pitchFamily="34" charset="0"/>
              </a:rPr>
              <a:t> </a:t>
            </a:r>
            <a:r>
              <a:rPr lang="ru-RU" sz="1000" b="1" dirty="0" smtClean="0">
                <a:solidFill>
                  <a:schemeClr val="accent2"/>
                </a:solidFill>
                <a:latin typeface="Arial Black" panose="020B0A04020102020204" pitchFamily="34" charset="0"/>
              </a:rPr>
              <a:t>           </a:t>
            </a:r>
            <a:r>
              <a:rPr lang="ru-RU" sz="1000" b="1" u="sng" dirty="0" smtClean="0">
                <a:solidFill>
                  <a:schemeClr val="accent2"/>
                </a:solidFill>
                <a:latin typeface="Arial Black" panose="020B0A04020102020204" pitchFamily="34" charset="0"/>
              </a:rPr>
              <a:t>Музей </a:t>
            </a:r>
            <a:r>
              <a:rPr lang="ru-RU" sz="1000" b="1" u="sng" dirty="0">
                <a:solidFill>
                  <a:schemeClr val="accent2"/>
                </a:solidFill>
                <a:latin typeface="Arial Black" panose="020B0A04020102020204" pitchFamily="34" charset="0"/>
              </a:rPr>
              <a:t>Ватикана. Рим</a:t>
            </a:r>
            <a:r>
              <a:rPr lang="ru-RU" sz="1000" dirty="0"/>
              <a:t/>
            </a:r>
            <a:br>
              <a:rPr lang="ru-RU" sz="1000" dirty="0"/>
            </a:br>
            <a:r>
              <a:rPr lang="ru-RU" sz="1200" dirty="0"/>
              <a:t>Музей Ватикана – самый большой музей мира: 1400 залов, 50000 объектов, и чтобы обойти все представленный экспонаты надо пройти 7 км. Разумеется, все посетители первым делом стремятся попасть в Сикстинскую капеллу. Однако устройство музея очень своеобразно: вы сможете добраться до самой дальней точки – </a:t>
            </a:r>
            <a:r>
              <a:rPr lang="ru-RU" sz="1200" dirty="0" smtClean="0"/>
              <a:t>лишь </a:t>
            </a:r>
            <a:r>
              <a:rPr lang="ru-RU" sz="1200" dirty="0"/>
              <a:t>миновав все предыдущие. Так что нужно </a:t>
            </a:r>
            <a:r>
              <a:rPr lang="ru-RU" sz="1200" dirty="0" smtClean="0"/>
              <a:t>рассчитать </a:t>
            </a:r>
            <a:r>
              <a:rPr lang="ru-RU" sz="1200" dirty="0"/>
              <a:t>силы. Начать следует с Египетского музея, который достаточно пройти по </a:t>
            </a:r>
            <a:r>
              <a:rPr lang="ru-RU" sz="1200" dirty="0" smtClean="0"/>
              <a:t>диагонали </a:t>
            </a:r>
            <a:r>
              <a:rPr lang="ru-RU" sz="1200" dirty="0"/>
              <a:t>и дальше бежать к знаменитому Бельведеру, затем к </a:t>
            </a:r>
            <a:r>
              <a:rPr lang="ru-RU" sz="1200" dirty="0" err="1"/>
              <a:t>Станцам</a:t>
            </a:r>
            <a:r>
              <a:rPr lang="ru-RU" sz="1200" dirty="0"/>
              <a:t> Рафаэля. И, наконец, к Сикстинской капелле, по праву называемой главной здешней святыней</a:t>
            </a:r>
            <a:r>
              <a:rPr lang="ru-RU" sz="1200" dirty="0" smtClean="0"/>
              <a:t>. </a:t>
            </a:r>
            <a:endParaRPr lang="ru-RU" sz="1200" dirty="0"/>
          </a:p>
        </p:txBody>
      </p:sp>
      <p:sp>
        <p:nvSpPr>
          <p:cNvPr id="6" name="Стрелка вправо 5"/>
          <p:cNvSpPr/>
          <p:nvPr/>
        </p:nvSpPr>
        <p:spPr>
          <a:xfrm>
            <a:off x="2864698" y="3722084"/>
            <a:ext cx="978408" cy="82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лево 6"/>
          <p:cNvSpPr/>
          <p:nvPr/>
        </p:nvSpPr>
        <p:spPr>
          <a:xfrm flipV="1">
            <a:off x="5754813" y="111261"/>
            <a:ext cx="1088290" cy="779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54308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1640" y="2996952"/>
            <a:ext cx="6927754" cy="3073041"/>
          </a:xfrm>
        </p:spPr>
        <p:txBody>
          <a:bodyPr>
            <a:normAutofit fontScale="92500"/>
          </a:bodyPr>
          <a:lstStyle/>
          <a:p>
            <a:pPr marL="0" indent="0">
              <a:buNone/>
            </a:pPr>
            <a:r>
              <a:rPr lang="ru-RU" sz="2100" dirty="0" smtClean="0"/>
              <a:t>Международный День музеев ежегодно отмечают 18 мая. История праздника тесно связана с созданием в 1946 году Международного Совета музеев (ICOM), который поставил главной целью оказывать всестороннюю поддержку деятельности музеев. К работе Совета сразу же присоединились представители более чем 115 стран, в том числе и СССР. В первый раз торжества прошли в 1978 году. В наше время праздник широко отмечается в 150 странах мира. Ведь почти в любом государстве есть немало музеев, которые составляют его национальное достояние.</a:t>
            </a:r>
          </a:p>
          <a:p>
            <a:endParaRPr lang="ru-RU" dirty="0"/>
          </a:p>
        </p:txBody>
      </p:sp>
      <p:sp>
        <p:nvSpPr>
          <p:cNvPr id="2" name="Заголовок 1"/>
          <p:cNvSpPr>
            <a:spLocks noGrp="1"/>
          </p:cNvSpPr>
          <p:nvPr>
            <p:ph type="title"/>
          </p:nvPr>
        </p:nvSpPr>
        <p:spPr>
          <a:xfrm>
            <a:off x="2627784" y="620688"/>
            <a:ext cx="6048672" cy="1569306"/>
          </a:xfrm>
        </p:spPr>
        <p:txBody>
          <a:bodyPr>
            <a:normAutofit fontScale="90000"/>
          </a:bodyPr>
          <a:lstStyle/>
          <a:p>
            <a:pPr algn="l"/>
            <a:r>
              <a:rPr lang="ru-RU" sz="1300" dirty="0" smtClean="0">
                <a:effectLst/>
                <a:latin typeface="Times New Roman" panose="02020603050405020304" pitchFamily="18" charset="0"/>
                <a:cs typeface="Times New Roman" panose="02020603050405020304" pitchFamily="18" charset="0"/>
              </a:rPr>
              <a:t>По словам Жака Перо, экс-президента ICOM, «музеи должны занять место в сердце общества и быть открытыми общественности. Развитие наших учреждений зависит в большой степени от помощи общественности, и мы должны предложить ей возможность поддержать наши цели и принять участие в нашей работе. Таким образом, необходимо, чтобы музеи и общество работали вместе, в духе творчества и инноваций». </a:t>
            </a:r>
            <a:r>
              <a:rPr lang="ru-RU" sz="1300" dirty="0" smtClean="0">
                <a:latin typeface="Times New Roman" panose="02020603050405020304" pitchFamily="18" charset="0"/>
                <a:cs typeface="Times New Roman" panose="02020603050405020304" pitchFamily="18" charset="0"/>
              </a:rPr>
              <a:t/>
            </a:r>
            <a:br>
              <a:rPr lang="ru-RU" sz="1300" dirty="0" smtClean="0">
                <a:latin typeface="Times New Roman" panose="02020603050405020304" pitchFamily="18" charset="0"/>
                <a:cs typeface="Times New Roman" panose="02020603050405020304" pitchFamily="18" charset="0"/>
              </a:rPr>
            </a:br>
            <a:r>
              <a:rPr lang="ru-RU" sz="1100" dirty="0" smtClean="0"/>
              <a:t/>
            </a:r>
            <a:br>
              <a:rPr lang="ru-RU" sz="1100" dirty="0" smtClean="0"/>
            </a:br>
            <a:r>
              <a:rPr lang="ru-RU" sz="1100" dirty="0" smtClean="0"/>
              <a:t/>
            </a:r>
            <a:br>
              <a:rPr lang="ru-RU" sz="1100" dirty="0" smtClean="0"/>
            </a:br>
            <a:endParaRPr lang="ru-RU" sz="11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558" y="188639"/>
            <a:ext cx="2031210" cy="1901951"/>
          </a:xfrm>
          <a:prstGeom prst="rect">
            <a:avLst/>
          </a:prstGeom>
        </p:spPr>
      </p:pic>
    </p:spTree>
    <p:extLst>
      <p:ext uri="{BB962C8B-B14F-4D97-AF65-F5344CB8AC3E}">
        <p14:creationId xmlns:p14="http://schemas.microsoft.com/office/powerpoint/2010/main" val="1633509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116632"/>
            <a:ext cx="4572000" cy="1846659"/>
          </a:xfrm>
          <a:prstGeom prst="rect">
            <a:avLst/>
          </a:prstGeom>
        </p:spPr>
        <p:txBody>
          <a:bodyPr>
            <a:spAutoFit/>
          </a:bodyPr>
          <a:lstStyle/>
          <a:p>
            <a:pPr lvl="0"/>
            <a:endParaRPr lang="ru-RU" sz="1050" dirty="0">
              <a:solidFill>
                <a:prstClr val="black"/>
              </a:solidFill>
            </a:endParaRPr>
          </a:p>
          <a:p>
            <a:pPr lvl="0" algn="ctr"/>
            <a:r>
              <a:rPr lang="ru-RU" dirty="0">
                <a:solidFill>
                  <a:prstClr val="black"/>
                </a:solidFill>
              </a:rPr>
              <a:t>Собирая и храня памятники материальной и духовной культуры, музеи ведут большую </a:t>
            </a:r>
            <a:r>
              <a:rPr lang="ru-RU" dirty="0" smtClean="0">
                <a:solidFill>
                  <a:prstClr val="black"/>
                </a:solidFill>
              </a:rPr>
              <a:t>научно-просветительную </a:t>
            </a:r>
            <a:r>
              <a:rPr lang="ru-RU" dirty="0">
                <a:solidFill>
                  <a:prstClr val="black"/>
                </a:solidFill>
              </a:rPr>
              <a:t>и образовательно-воспитательную работу.</a:t>
            </a:r>
            <a:r>
              <a:rPr lang="ru-RU" sz="1050" dirty="0">
                <a:solidFill>
                  <a:prstClr val="black"/>
                </a:solidFill>
              </a:rPr>
              <a:t/>
            </a:r>
            <a:br>
              <a:rPr lang="ru-RU" sz="1050" dirty="0">
                <a:solidFill>
                  <a:prstClr val="black"/>
                </a:solidFill>
              </a:rPr>
            </a:br>
            <a:endParaRPr lang="ru-RU" sz="1050" dirty="0">
              <a:solidFill>
                <a:prstClr val="black"/>
              </a:solidFill>
            </a:endParaRPr>
          </a:p>
          <a:p>
            <a:pPr lvl="0"/>
            <a:endParaRPr lang="ru-RU" sz="1050" dirty="0" smtClean="0">
              <a:solidFill>
                <a:prstClr val="black"/>
              </a:solidFill>
            </a:endParaRPr>
          </a:p>
          <a:p>
            <a:pPr lvl="0"/>
            <a:endParaRPr lang="ru-RU" sz="1050" dirty="0">
              <a:solidFill>
                <a:prstClr val="black"/>
              </a:solidFill>
            </a:endParaRPr>
          </a:p>
        </p:txBody>
      </p:sp>
      <p:sp>
        <p:nvSpPr>
          <p:cNvPr id="4" name="TextBox 3"/>
          <p:cNvSpPr txBox="1"/>
          <p:nvPr/>
        </p:nvSpPr>
        <p:spPr>
          <a:xfrm>
            <a:off x="5508104" y="2492896"/>
            <a:ext cx="3096344" cy="2800767"/>
          </a:xfrm>
          <a:prstGeom prst="rect">
            <a:avLst/>
          </a:prstGeom>
          <a:noFill/>
        </p:spPr>
        <p:txBody>
          <a:bodyPr wrap="square" rtlCol="0">
            <a:spAutoFit/>
          </a:bodyPr>
          <a:lstStyle/>
          <a:p>
            <a:endParaRPr lang="ru-RU" sz="1000" dirty="0"/>
          </a:p>
          <a:p>
            <a:endParaRPr lang="ru-RU" sz="1000" dirty="0" smtClean="0"/>
          </a:p>
          <a:p>
            <a:endParaRPr lang="ru-RU" sz="1000" dirty="0"/>
          </a:p>
          <a:p>
            <a:pPr marL="285750" lvl="0" indent="-285750">
              <a:buFont typeface="Wingdings" panose="05000000000000000000" pitchFamily="2" charset="2"/>
              <a:buChar char="Ø"/>
            </a:pPr>
            <a:r>
              <a:rPr lang="ru-RU" sz="1400" dirty="0" smtClean="0"/>
              <a:t>К </a:t>
            </a:r>
            <a:r>
              <a:rPr lang="ru-RU" sz="1400" dirty="0"/>
              <a:t>этой акции в России присоединяются и негосударственные музеи, и частные галереи. По мнению экспертов, со временем </a:t>
            </a:r>
            <a:r>
              <a:rPr lang="ru-RU" sz="1400" dirty="0" smtClean="0"/>
              <a:t>«Ночь музеев» </a:t>
            </a:r>
            <a:r>
              <a:rPr lang="ru-RU" sz="1400" dirty="0"/>
              <a:t>приобретет популярность не менее, а, может быть, и более чем сам Международный день музеев.</a:t>
            </a:r>
            <a:r>
              <a:rPr lang="ru-RU" sz="1000" dirty="0">
                <a:solidFill>
                  <a:prstClr val="black"/>
                </a:solidFill>
              </a:rPr>
              <a:t/>
            </a:r>
            <a:br>
              <a:rPr lang="ru-RU" sz="1000" dirty="0">
                <a:solidFill>
                  <a:prstClr val="black"/>
                </a:solidFill>
              </a:rPr>
            </a:br>
            <a:endParaRPr lang="ru-RU" sz="1000" dirty="0">
              <a:solidFill>
                <a:prstClr val="black"/>
              </a:solidFill>
            </a:endParaRPr>
          </a:p>
          <a:p>
            <a:endParaRPr lang="ru-RU" sz="1000" dirty="0"/>
          </a:p>
        </p:txBody>
      </p:sp>
      <p:sp>
        <p:nvSpPr>
          <p:cNvPr id="5" name="TextBox 4"/>
          <p:cNvSpPr txBox="1"/>
          <p:nvPr/>
        </p:nvSpPr>
        <p:spPr>
          <a:xfrm>
            <a:off x="755576" y="5289254"/>
            <a:ext cx="8136904" cy="1600438"/>
          </a:xfrm>
          <a:prstGeom prst="rect">
            <a:avLst/>
          </a:prstGeom>
          <a:noFill/>
        </p:spPr>
        <p:txBody>
          <a:bodyPr wrap="square" rtlCol="0">
            <a:spAutoFit/>
          </a:bodyPr>
          <a:lstStyle/>
          <a:p>
            <a:pPr marL="285750" indent="-285750" algn="just">
              <a:buFont typeface="Wingdings" panose="05000000000000000000" pitchFamily="2" charset="2"/>
              <a:buChar char="Ø"/>
            </a:pPr>
            <a:r>
              <a:rPr lang="ru-RU" sz="1400" dirty="0" smtClean="0"/>
              <a:t>К </a:t>
            </a:r>
            <a:r>
              <a:rPr lang="ru-RU" sz="1400" dirty="0"/>
              <a:t>маю маленькие и большие музеи города подготовят специальную программу с выставками одного дня, концертами, спектаклями, авторскими экскурсиями, мастер-классами и историческими реконструкциями.</a:t>
            </a:r>
          </a:p>
          <a:p>
            <a:pPr algn="just"/>
            <a:r>
              <a:rPr lang="ru-RU" sz="1400" dirty="0" smtClean="0"/>
              <a:t>К </a:t>
            </a:r>
            <a:r>
              <a:rPr lang="ru-RU" sz="1400" dirty="0"/>
              <a:t>слову, «Ночь музеев» – это международное событие, которое ежегодно проходит в 42 странах </a:t>
            </a:r>
            <a:r>
              <a:rPr lang="ru-RU" sz="1400" dirty="0" smtClean="0"/>
              <a:t>      Европы</a:t>
            </a:r>
            <a:r>
              <a:rPr lang="ru-RU" sz="1400" dirty="0"/>
              <a:t>.  </a:t>
            </a:r>
            <a:r>
              <a:rPr lang="ru-RU" sz="1400" dirty="0" smtClean="0"/>
              <a:t>Около </a:t>
            </a:r>
            <a:r>
              <a:rPr lang="ru-RU" sz="1400" dirty="0"/>
              <a:t>2000 музеев раскрывают ночью свои двери, чтобы подарить необычное приключение своими посетителям.      </a:t>
            </a:r>
          </a:p>
          <a:p>
            <a:pPr algn="just"/>
            <a:endParaRPr lang="ru-RU" sz="1400" dirty="0"/>
          </a:p>
        </p:txBody>
      </p:sp>
      <p:sp>
        <p:nvSpPr>
          <p:cNvPr id="6" name="TextBox 5"/>
          <p:cNvSpPr txBox="1"/>
          <p:nvPr/>
        </p:nvSpPr>
        <p:spPr>
          <a:xfrm>
            <a:off x="287524" y="2060848"/>
            <a:ext cx="3672408" cy="2462213"/>
          </a:xfrm>
          <a:prstGeom prst="rect">
            <a:avLst/>
          </a:prstGeom>
          <a:noFill/>
        </p:spPr>
        <p:txBody>
          <a:bodyPr wrap="square" rtlCol="0">
            <a:spAutoFit/>
          </a:bodyPr>
          <a:lstStyle/>
          <a:p>
            <a:pPr marL="285750" indent="-285750">
              <a:buFont typeface="Wingdings" panose="05000000000000000000" pitchFamily="2" charset="2"/>
              <a:buChar char="Ø"/>
            </a:pPr>
            <a:r>
              <a:rPr lang="ru-RU" sz="1400" b="1" dirty="0"/>
              <a:t>Ежегодно проводится акция «Ночь музеев»</a:t>
            </a:r>
            <a:r>
              <a:rPr lang="ru-RU" sz="1400" dirty="0"/>
              <a:t>.  основная цель которой показать ресурс, возможности, потенциал современных музеев, привлечь в музеи молодежь. Акция  привязана к дням недели. Согласно молодой, но уже сложившийся традиции, ее проводят в ночь с субботы на воскресенье. В этом году в Москве, Санкт-Петербурге и других городах она состоится в ночь с </a:t>
            </a:r>
            <a:r>
              <a:rPr lang="ru-RU" sz="1400" b="1" dirty="0"/>
              <a:t>17 на 18 мая 2014 года</a:t>
            </a:r>
            <a:r>
              <a:rPr lang="ru-RU" sz="1400" dirty="0"/>
              <a:t>.</a:t>
            </a:r>
          </a:p>
        </p:txBody>
      </p:sp>
    </p:spTree>
    <p:extLst>
      <p:ext uri="{BB962C8B-B14F-4D97-AF65-F5344CB8AC3E}">
        <p14:creationId xmlns:p14="http://schemas.microsoft.com/office/powerpoint/2010/main" val="3923734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2276872"/>
            <a:ext cx="4644008" cy="4365104"/>
          </a:xfrm>
          <a:prstGeom prst="rect">
            <a:avLst/>
          </a:prstGeom>
        </p:spPr>
      </p:pic>
      <p:sp>
        <p:nvSpPr>
          <p:cNvPr id="3" name="TextBox 2"/>
          <p:cNvSpPr txBox="1"/>
          <p:nvPr/>
        </p:nvSpPr>
        <p:spPr>
          <a:xfrm>
            <a:off x="467544" y="1053923"/>
            <a:ext cx="3507579" cy="5078313"/>
          </a:xfrm>
          <a:prstGeom prst="rect">
            <a:avLst/>
          </a:prstGeom>
          <a:noFill/>
        </p:spPr>
        <p:txBody>
          <a:bodyPr wrap="square" rtlCol="0">
            <a:spAutoFit/>
          </a:bodyPr>
          <a:lstStyle/>
          <a:p>
            <a:r>
              <a:rPr lang="ru-RU" sz="1200" dirty="0" smtClean="0"/>
              <a:t>     Воронежский </a:t>
            </a:r>
            <a:r>
              <a:rPr lang="ru-RU" sz="1200" dirty="0"/>
              <a:t>губернский музей был открыт </a:t>
            </a:r>
            <a:endParaRPr lang="ru-RU" sz="1200" dirty="0" smtClean="0"/>
          </a:p>
          <a:p>
            <a:r>
              <a:rPr lang="ru-RU" sz="1200" dirty="0" smtClean="0"/>
              <a:t>9 </a:t>
            </a:r>
            <a:r>
              <a:rPr lang="ru-RU" sz="1200" dirty="0"/>
              <a:t>сентября 1894 г. Первым его директором </a:t>
            </a:r>
            <a:r>
              <a:rPr lang="ru-RU" sz="1200" dirty="0" smtClean="0"/>
              <a:t>стал С</a:t>
            </a:r>
            <a:r>
              <a:rPr lang="ru-RU" sz="1200" dirty="0"/>
              <a:t>. Е. Зверев. Музею предоставили три комнаты на втором этаже в старом здании Городской </a:t>
            </a:r>
            <a:r>
              <a:rPr lang="ru-RU" sz="1200" dirty="0" smtClean="0"/>
              <a:t>Думы. </a:t>
            </a:r>
            <a:r>
              <a:rPr lang="ru-RU" sz="1200" dirty="0"/>
              <a:t>Ко дню открытия в нем было до 2400 предметов. В июле 1911 г. музей получил здание «Воронежского дворца</a:t>
            </a:r>
            <a:r>
              <a:rPr lang="ru-RU" sz="1200" dirty="0" smtClean="0"/>
              <a:t>». Деятельность </a:t>
            </a:r>
            <a:r>
              <a:rPr lang="ru-RU" sz="1200" dirty="0"/>
              <a:t>по пополнению фондов музея продолжалась и в 1930-егг.</a:t>
            </a:r>
          </a:p>
          <a:p>
            <a:r>
              <a:rPr lang="ru-RU" sz="1200" dirty="0" smtClean="0"/>
              <a:t>     К</a:t>
            </a:r>
            <a:r>
              <a:rPr lang="ru-RU" sz="1200" dirty="0"/>
              <a:t> 1941 году Краеведческий музей насчитывал в своих коллекциях около ста тысяч предметов. Великая Отечественная война </a:t>
            </a:r>
            <a:r>
              <a:rPr lang="ru-RU" sz="1200" dirty="0" smtClean="0"/>
              <a:t>нанесла </a:t>
            </a:r>
            <a:r>
              <a:rPr lang="ru-RU" sz="1200" dirty="0"/>
              <a:t>колоссальный ущерб городу, не пощадив и музеи. Только незначительная часть фондов была эвакуирована в Казахстан и Сибирь, а оставшиеся коллекции в основном погибли. В 1943 году музей возобновил свою деятельность. В 1948 году музею было возвращено принадлежавшее ему ранее здание, в котором был также размещен Музей изобразительных искусств. В 1959 году музею было выделено отдельное здание по ул. Плехановской, в котором он размещается и в наше время.</a:t>
            </a:r>
          </a:p>
          <a:p>
            <a:r>
              <a:rPr lang="ru-RU" sz="1200" dirty="0" smtClean="0"/>
              <a:t>     В</a:t>
            </a:r>
            <a:r>
              <a:rPr lang="ru-RU" sz="1200" dirty="0"/>
              <a:t> </a:t>
            </a:r>
            <a:r>
              <a:rPr lang="ru-RU" sz="1200" dirty="0" smtClean="0"/>
              <a:t>настоящее время </a:t>
            </a:r>
            <a:r>
              <a:rPr lang="ru-RU" sz="1200" dirty="0"/>
              <a:t>фонды музея насчитывают 170 тыс. единиц хранения, в среднем в год проводится 15 выставок, а посещаемость составляет 70 тыс. чел. в год.</a:t>
            </a:r>
          </a:p>
        </p:txBody>
      </p:sp>
      <p:sp>
        <p:nvSpPr>
          <p:cNvPr id="4" name="TextBox 3"/>
          <p:cNvSpPr txBox="1"/>
          <p:nvPr/>
        </p:nvSpPr>
        <p:spPr>
          <a:xfrm>
            <a:off x="1835696" y="116632"/>
            <a:ext cx="4536504" cy="615553"/>
          </a:xfrm>
          <a:prstGeom prst="rect">
            <a:avLst/>
          </a:prstGeom>
          <a:noFill/>
        </p:spPr>
        <p:txBody>
          <a:bodyPr wrap="square" rtlCol="0">
            <a:spAutoFit/>
          </a:bodyPr>
          <a:lstStyle/>
          <a:p>
            <a:pPr algn="ctr"/>
            <a:r>
              <a:rPr lang="ru-RU" sz="1600" b="1" dirty="0">
                <a:solidFill>
                  <a:schemeClr val="tx2"/>
                </a:solidFill>
                <a:hlinkClick r:id="rId3" tooltip="Воронежский областной краеведческий музей"/>
              </a:rPr>
              <a:t>Воронежский областной краеведческий музей</a:t>
            </a:r>
            <a:endParaRPr lang="ru-RU" sz="1600" b="1" dirty="0">
              <a:solidFill>
                <a:schemeClr val="tx2"/>
              </a:solidFill>
            </a:endParaRPr>
          </a:p>
          <a:p>
            <a:endParaRPr lang="ru-RU" dirty="0"/>
          </a:p>
        </p:txBody>
      </p:sp>
    </p:spTree>
    <p:extLst>
      <p:ext uri="{BB962C8B-B14F-4D97-AF65-F5344CB8AC3E}">
        <p14:creationId xmlns:p14="http://schemas.microsoft.com/office/powerpoint/2010/main" val="821778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4" y="1772815"/>
            <a:ext cx="4932040" cy="2529723"/>
          </a:xfrm>
          <a:prstGeom prst="rect">
            <a:avLst/>
          </a:prstGeom>
        </p:spPr>
      </p:pic>
      <p:sp>
        <p:nvSpPr>
          <p:cNvPr id="3" name="TextBox 2"/>
          <p:cNvSpPr txBox="1"/>
          <p:nvPr/>
        </p:nvSpPr>
        <p:spPr>
          <a:xfrm>
            <a:off x="5292080" y="1268760"/>
            <a:ext cx="3240360" cy="3770263"/>
          </a:xfrm>
          <a:prstGeom prst="rect">
            <a:avLst/>
          </a:prstGeom>
          <a:noFill/>
        </p:spPr>
        <p:txBody>
          <a:bodyPr wrap="square" rtlCol="0">
            <a:spAutoFit/>
          </a:bodyPr>
          <a:lstStyle/>
          <a:p>
            <a:r>
              <a:rPr lang="ru-RU" sz="1200" dirty="0"/>
              <a:t>Государственное учреждение культуры «Воронежский областной художественный музей им. И. Н. Крамского» под современным названием существует с 1984 года. Создан в 1933 году как Музей изобразительных искусств на основе объединения художественных коллекций бывшего Губернского музея и Музея древностей и изящных искусств ВГУ.</a:t>
            </a:r>
          </a:p>
          <a:p>
            <a:r>
              <a:rPr lang="ru-RU" sz="1200" dirty="0"/>
              <a:t>С 1947 года музей располагается в здании, построенном в 1777–1779 гг. в стиле барокко по проекту губернского архитектора Н. Н. </a:t>
            </a:r>
            <a:r>
              <a:rPr lang="ru-RU" sz="1200" dirty="0" err="1"/>
              <a:t>Иевского</a:t>
            </a:r>
            <a:r>
              <a:rPr lang="ru-RU" sz="1200" dirty="0"/>
              <a:t> </a:t>
            </a:r>
            <a:r>
              <a:rPr lang="ru-RU" sz="1200" dirty="0" smtClean="0"/>
              <a:t> </a:t>
            </a:r>
            <a:r>
              <a:rPr lang="ru-RU" sz="1200" dirty="0"/>
              <a:t>и являющемся памятником истории и культуры федерального значения</a:t>
            </a:r>
            <a:r>
              <a:rPr lang="ru-RU" sz="1200" dirty="0" smtClean="0"/>
              <a:t>. </a:t>
            </a:r>
            <a:r>
              <a:rPr lang="ru-RU" sz="1200" dirty="0"/>
              <a:t>Историческая внутренняя планировочная структура здания сохранилась до настоящего времени. В 1984 году к тыльной стороне северного ризалита здания был пристроен выставочный зал.</a:t>
            </a:r>
          </a:p>
          <a:p>
            <a:endParaRPr lang="ru-RU" sz="1100" dirty="0"/>
          </a:p>
        </p:txBody>
      </p:sp>
      <p:sp>
        <p:nvSpPr>
          <p:cNvPr id="4" name="TextBox 3"/>
          <p:cNvSpPr txBox="1"/>
          <p:nvPr/>
        </p:nvSpPr>
        <p:spPr>
          <a:xfrm>
            <a:off x="575212" y="348924"/>
            <a:ext cx="8359824" cy="338554"/>
          </a:xfrm>
          <a:prstGeom prst="rect">
            <a:avLst/>
          </a:prstGeom>
          <a:noFill/>
        </p:spPr>
        <p:txBody>
          <a:bodyPr wrap="square" rtlCol="0">
            <a:spAutoFit/>
          </a:bodyPr>
          <a:lstStyle/>
          <a:p>
            <a:pPr algn="ctr"/>
            <a:r>
              <a:rPr lang="ru-RU" sz="1600" b="1" u="sng" dirty="0">
                <a:solidFill>
                  <a:schemeClr val="accent2"/>
                </a:solidFill>
              </a:rPr>
              <a:t>Воронежский областной художественный музей им. И. Н. </a:t>
            </a:r>
            <a:r>
              <a:rPr lang="ru-RU" sz="1600" b="1" u="sng" dirty="0" smtClean="0">
                <a:solidFill>
                  <a:schemeClr val="accent2"/>
                </a:solidFill>
              </a:rPr>
              <a:t>Крамского</a:t>
            </a:r>
            <a:endParaRPr lang="ru-RU" sz="1600" b="1" u="sng" dirty="0">
              <a:solidFill>
                <a:schemeClr val="accent2"/>
              </a:solidFill>
            </a:endParaRPr>
          </a:p>
        </p:txBody>
      </p:sp>
      <p:sp>
        <p:nvSpPr>
          <p:cNvPr id="5" name="TextBox 4"/>
          <p:cNvSpPr txBox="1"/>
          <p:nvPr/>
        </p:nvSpPr>
        <p:spPr>
          <a:xfrm>
            <a:off x="107504" y="4509120"/>
            <a:ext cx="4359588" cy="2569934"/>
          </a:xfrm>
          <a:prstGeom prst="rect">
            <a:avLst/>
          </a:prstGeom>
          <a:noFill/>
        </p:spPr>
        <p:txBody>
          <a:bodyPr wrap="square" rtlCol="0">
            <a:spAutoFit/>
          </a:bodyPr>
          <a:lstStyle/>
          <a:p>
            <a:r>
              <a:rPr lang="ru-RU" sz="1100" dirty="0"/>
              <a:t>Музейный фонд состоит из коллекций:</a:t>
            </a:r>
          </a:p>
          <a:p>
            <a:r>
              <a:rPr lang="ru-RU" sz="1100" dirty="0"/>
              <a:t>Живопись</a:t>
            </a:r>
          </a:p>
          <a:p>
            <a:r>
              <a:rPr lang="ru-RU" sz="1100" dirty="0"/>
              <a:t>Графика</a:t>
            </a:r>
          </a:p>
          <a:p>
            <a:r>
              <a:rPr lang="ru-RU" sz="1100" dirty="0"/>
              <a:t>Скульптура</a:t>
            </a:r>
          </a:p>
          <a:p>
            <a:r>
              <a:rPr lang="ru-RU" sz="1100" dirty="0"/>
              <a:t>Греция</a:t>
            </a:r>
          </a:p>
          <a:p>
            <a:r>
              <a:rPr lang="ru-RU" sz="1100" dirty="0" smtClean="0"/>
              <a:t>Археология </a:t>
            </a:r>
            <a:endParaRPr lang="ru-RU" sz="1100" dirty="0"/>
          </a:p>
          <a:p>
            <a:r>
              <a:rPr lang="ru-RU" sz="1100" dirty="0"/>
              <a:t>Древний Восток</a:t>
            </a:r>
          </a:p>
          <a:p>
            <a:r>
              <a:rPr lang="ru-RU" sz="1100" dirty="0" smtClean="0"/>
              <a:t>Нумизматика</a:t>
            </a:r>
          </a:p>
          <a:p>
            <a:r>
              <a:rPr lang="ru-RU" sz="1100" dirty="0" smtClean="0"/>
              <a:t>Декоративно–прикладное </a:t>
            </a:r>
            <a:r>
              <a:rPr lang="ru-RU" sz="1100" dirty="0"/>
              <a:t>искусство</a:t>
            </a:r>
          </a:p>
          <a:p>
            <a:r>
              <a:rPr lang="ru-RU" sz="1100" dirty="0" smtClean="0"/>
              <a:t>Фарфор </a:t>
            </a:r>
            <a:endParaRPr lang="ru-RU" sz="1100" dirty="0"/>
          </a:p>
          <a:p>
            <a:r>
              <a:rPr lang="ru-RU" sz="1100" dirty="0" smtClean="0"/>
              <a:t>   Основной </a:t>
            </a:r>
            <a:r>
              <a:rPr lang="ru-RU" sz="1100" dirty="0"/>
              <a:t>фонд составляет 20 360 единиц хранения.</a:t>
            </a:r>
          </a:p>
          <a:p>
            <a:r>
              <a:rPr lang="ru-RU" sz="1100" dirty="0"/>
              <a:t>Экспозиционные площади основного здания — 832,4 м</a:t>
            </a:r>
            <a:r>
              <a:rPr lang="ru-RU" sz="1100" baseline="30000" dirty="0"/>
              <a:t>2</a:t>
            </a:r>
            <a:endParaRPr lang="ru-RU" sz="1100" dirty="0"/>
          </a:p>
          <a:p>
            <a:r>
              <a:rPr lang="ru-RU" sz="1100" dirty="0"/>
              <a:t>Экспозиционная площадь выставочного зала — 724,7 м</a:t>
            </a:r>
            <a:r>
              <a:rPr lang="ru-RU" sz="1100" baseline="30000" dirty="0"/>
              <a:t>2</a:t>
            </a:r>
            <a:endParaRPr lang="ru-RU" sz="1100" dirty="0"/>
          </a:p>
          <a:p>
            <a:endParaRPr lang="ru-RU" dirty="0"/>
          </a:p>
        </p:txBody>
      </p:sp>
    </p:spTree>
    <p:extLst>
      <p:ext uri="{BB962C8B-B14F-4D97-AF65-F5344CB8AC3E}">
        <p14:creationId xmlns:p14="http://schemas.microsoft.com/office/powerpoint/2010/main" val="2917305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0" y="9841"/>
            <a:ext cx="5270020" cy="3275143"/>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3356992"/>
            <a:ext cx="5076056" cy="3501008"/>
          </a:xfrm>
          <a:prstGeom prst="rect">
            <a:avLst/>
          </a:prstGeom>
        </p:spPr>
      </p:pic>
      <p:sp>
        <p:nvSpPr>
          <p:cNvPr id="4" name="TextBox 3"/>
          <p:cNvSpPr txBox="1"/>
          <p:nvPr/>
        </p:nvSpPr>
        <p:spPr>
          <a:xfrm>
            <a:off x="5481286" y="145663"/>
            <a:ext cx="3483202" cy="2462213"/>
          </a:xfrm>
          <a:prstGeom prst="rect">
            <a:avLst/>
          </a:prstGeom>
          <a:noFill/>
        </p:spPr>
        <p:txBody>
          <a:bodyPr wrap="square" rtlCol="0">
            <a:spAutoFit/>
          </a:bodyPr>
          <a:lstStyle/>
          <a:p>
            <a:r>
              <a:rPr lang="ru-RU" sz="1100" b="1" u="sng" dirty="0">
                <a:solidFill>
                  <a:schemeClr val="accent2"/>
                </a:solidFill>
                <a:latin typeface="Arial Black" panose="020B0A04020102020204" pitchFamily="34" charset="0"/>
              </a:rPr>
              <a:t>Государственная Третьяковская галерея. Москва</a:t>
            </a:r>
            <a:endParaRPr lang="ru-RU" sz="1100" u="sng" dirty="0" smtClean="0">
              <a:solidFill>
                <a:schemeClr val="accent2"/>
              </a:solidFill>
              <a:latin typeface="Arial Black" panose="020B0A04020102020204" pitchFamily="34" charset="0"/>
            </a:endParaRPr>
          </a:p>
          <a:p>
            <a:r>
              <a:rPr lang="ru-RU" sz="1100" dirty="0" smtClean="0"/>
              <a:t>Государственная </a:t>
            </a:r>
            <a:r>
              <a:rPr lang="ru-RU" sz="1100" dirty="0"/>
              <a:t>Третьяковская галерея является одной из самых значительных в мировом масштабе коллекцией именно российского изобразительного искусства. Наличием такой богатой галереи россияне обязаны купцу Павлу Третьякову, ведь именно с его коллекции произведений российского искусства  - самой крупной в мире - началась история галереи. Третьяковка славится своей экспозицией в инженерном корпусе Русская живопись XI – начала XX века, являющейся частью Всероссийского Музейного Объединения Государственная Третьяковская галерея, образованного уже в 1986 г. </a:t>
            </a:r>
          </a:p>
        </p:txBody>
      </p:sp>
      <p:sp>
        <p:nvSpPr>
          <p:cNvPr id="5" name="TextBox 4"/>
          <p:cNvSpPr txBox="1"/>
          <p:nvPr/>
        </p:nvSpPr>
        <p:spPr>
          <a:xfrm>
            <a:off x="42772" y="3482693"/>
            <a:ext cx="3744416" cy="2793072"/>
          </a:xfrm>
          <a:prstGeom prst="rect">
            <a:avLst/>
          </a:prstGeom>
          <a:noFill/>
        </p:spPr>
        <p:txBody>
          <a:bodyPr wrap="square" rtlCol="0">
            <a:spAutoFit/>
          </a:bodyPr>
          <a:lstStyle/>
          <a:p>
            <a:r>
              <a:rPr lang="ru-RU" sz="1050" b="1" u="sng" dirty="0" smtClean="0">
                <a:solidFill>
                  <a:schemeClr val="accent2"/>
                </a:solidFill>
                <a:latin typeface="Arial Black" panose="020B0A04020102020204" pitchFamily="34" charset="0"/>
              </a:rPr>
              <a:t>Государственный </a:t>
            </a:r>
            <a:r>
              <a:rPr lang="ru-RU" sz="1050" b="1" u="sng" dirty="0">
                <a:solidFill>
                  <a:schemeClr val="accent2"/>
                </a:solidFill>
                <a:latin typeface="Arial Black" panose="020B0A04020102020204" pitchFamily="34" charset="0"/>
              </a:rPr>
              <a:t>Эрмитаж. </a:t>
            </a:r>
            <a:r>
              <a:rPr lang="ru-RU" sz="1050" b="1" u="sng" dirty="0" smtClean="0">
                <a:solidFill>
                  <a:schemeClr val="accent2"/>
                </a:solidFill>
                <a:latin typeface="Arial Black" panose="020B0A04020102020204" pitchFamily="34" charset="0"/>
              </a:rPr>
              <a:t>Санкт-Петербург</a:t>
            </a:r>
            <a:r>
              <a:rPr lang="ru-RU" sz="1100" u="sng" dirty="0">
                <a:solidFill>
                  <a:schemeClr val="accent2"/>
                </a:solidFill>
              </a:rPr>
              <a:t/>
            </a:r>
            <a:br>
              <a:rPr lang="ru-RU" sz="1100" u="sng" dirty="0">
                <a:solidFill>
                  <a:schemeClr val="accent2"/>
                </a:solidFill>
              </a:rPr>
            </a:br>
            <a:r>
              <a:rPr lang="ru-RU" sz="1100" dirty="0"/>
              <a:t>Государственный Эрмитаж является крупнейшим художественным и культурно-историческим музеем не только России, но и всего мира. Своими истоками он обязан частной коллекции российской императрицы Екатерины II. Когда коллекция была уже достаточно велика, Эрмитаж был сформирован и в 1852 г. открыт для посетителей, будучи на тот момент Императорским. Однако датой основания музея считается 1764 г., ведь именно тогда императрица приобрела большую коллекцию западноевропейской живописи. Сегодня музей обладает более чем тремя миллионами произведений искусства и памятников мировой культуры. Его устройство достаточно непростое. Он представляет собой сложный комплекс: шесть величественных зданий во главе с широко известным Зимним </a:t>
            </a:r>
            <a:r>
              <a:rPr lang="ru-RU" sz="1100" dirty="0" smtClean="0"/>
              <a:t>дворцом.</a:t>
            </a:r>
          </a:p>
        </p:txBody>
      </p:sp>
      <p:sp>
        <p:nvSpPr>
          <p:cNvPr id="6" name="Стрелка вниз 5"/>
          <p:cNvSpPr/>
          <p:nvPr/>
        </p:nvSpPr>
        <p:spPr>
          <a:xfrm rot="5400000">
            <a:off x="5424158" y="188578"/>
            <a:ext cx="45719" cy="1898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a:off x="3635895" y="3618734"/>
            <a:ext cx="38614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6822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99992" cy="3648075"/>
          </a:xfrm>
          <a:prstGeom prst="rect">
            <a:avLst/>
          </a:prstGeom>
        </p:spPr>
      </p:pic>
      <p:sp>
        <p:nvSpPr>
          <p:cNvPr id="3" name="TextBox 2"/>
          <p:cNvSpPr txBox="1"/>
          <p:nvPr/>
        </p:nvSpPr>
        <p:spPr>
          <a:xfrm>
            <a:off x="4881961" y="168558"/>
            <a:ext cx="4015859" cy="3231654"/>
          </a:xfrm>
          <a:prstGeom prst="rect">
            <a:avLst/>
          </a:prstGeom>
          <a:noFill/>
        </p:spPr>
        <p:txBody>
          <a:bodyPr wrap="square" rtlCol="0">
            <a:spAutoFit/>
          </a:bodyPr>
          <a:lstStyle/>
          <a:p>
            <a:r>
              <a:rPr lang="ru-RU" sz="1200" b="1" dirty="0" smtClean="0">
                <a:solidFill>
                  <a:schemeClr val="accent2"/>
                </a:solidFill>
                <a:latin typeface="Arial Black" panose="020B0A04020102020204" pitchFamily="34" charset="0"/>
              </a:rPr>
              <a:t>           </a:t>
            </a:r>
            <a:r>
              <a:rPr lang="ru-RU" sz="1200" b="1" u="sng" dirty="0" err="1" smtClean="0">
                <a:solidFill>
                  <a:schemeClr val="accent2"/>
                </a:solidFill>
                <a:latin typeface="Arial Black" panose="020B0A04020102020204" pitchFamily="34" charset="0"/>
              </a:rPr>
              <a:t>Рейксмузеум</a:t>
            </a:r>
            <a:r>
              <a:rPr lang="ru-RU" sz="1200" b="1" u="sng" dirty="0">
                <a:solidFill>
                  <a:schemeClr val="accent2"/>
                </a:solidFill>
                <a:latin typeface="Arial Black" panose="020B0A04020102020204" pitchFamily="34" charset="0"/>
              </a:rPr>
              <a:t>. Амстердам</a:t>
            </a:r>
            <a:r>
              <a:rPr lang="ru-RU" sz="1200" dirty="0"/>
              <a:t/>
            </a:r>
            <a:br>
              <a:rPr lang="ru-RU" sz="1200" dirty="0"/>
            </a:br>
            <a:r>
              <a:rPr lang="ru-RU" sz="1200" dirty="0" err="1"/>
              <a:t>Рейксмузеум</a:t>
            </a:r>
            <a:r>
              <a:rPr lang="ru-RU" sz="1200" dirty="0"/>
              <a:t> - главный государственный музей Голландии. Размещен он в огромном старинном дворце неоготического стиля с бургундскими башнями и скульптурными рельефами, который был построен еще в 1885 г. Его основная экспозиция посвящена великим голландским художникам XV-XVII вв. Среди них Вы встретите такие мировые имена, как Рембрандт, Вермеер и де Хох. Размеры музея впечатляют и его тоже за один день не обойти, ведь </a:t>
            </a:r>
            <a:r>
              <a:rPr lang="ru-RU" sz="1200" dirty="0" err="1"/>
              <a:t>Рейксмузеум</a:t>
            </a:r>
            <a:r>
              <a:rPr lang="ru-RU" sz="1200" dirty="0"/>
              <a:t> имеет 200 залов. Однако главные экспозиции можно быстро посмотреть, начав с главного экспоната – знаменитого </a:t>
            </a:r>
            <a:r>
              <a:rPr lang="ru-RU" sz="1200" dirty="0" err="1"/>
              <a:t>произведеняе</a:t>
            </a:r>
            <a:r>
              <a:rPr lang="ru-RU" sz="1200" dirty="0"/>
              <a:t> искусства рук Рембрандта Ночной дозор. Ему отведено почетное место в Галерее славы. А в конце музейного марафона можно сходить на </a:t>
            </a:r>
            <a:r>
              <a:rPr lang="ru-RU" sz="1200" dirty="0" err="1"/>
              <a:t>Музеумпляйн</a:t>
            </a:r>
            <a:r>
              <a:rPr lang="ru-RU" sz="1200" dirty="0"/>
              <a:t> – огромную площадь-газон, с которой открывается чудесный вид на Музейный квартал.</a:t>
            </a:r>
          </a:p>
        </p:txBody>
      </p:sp>
      <p:sp>
        <p:nvSpPr>
          <p:cNvPr id="4" name="TextBox 3"/>
          <p:cNvSpPr txBox="1"/>
          <p:nvPr/>
        </p:nvSpPr>
        <p:spPr>
          <a:xfrm>
            <a:off x="179512" y="3789040"/>
            <a:ext cx="3600400" cy="2800767"/>
          </a:xfrm>
          <a:prstGeom prst="rect">
            <a:avLst/>
          </a:prstGeom>
          <a:noFill/>
        </p:spPr>
        <p:txBody>
          <a:bodyPr wrap="square" rtlCol="0">
            <a:spAutoFit/>
          </a:bodyPr>
          <a:lstStyle/>
          <a:p>
            <a:r>
              <a:rPr lang="ru-RU" sz="1100" dirty="0">
                <a:solidFill>
                  <a:schemeClr val="accent2"/>
                </a:solidFill>
                <a:latin typeface="Arial Black" panose="020B0A04020102020204" pitchFamily="34" charset="0"/>
              </a:rPr>
              <a:t> </a:t>
            </a:r>
            <a:r>
              <a:rPr lang="ru-RU" sz="1100" dirty="0" smtClean="0">
                <a:solidFill>
                  <a:schemeClr val="accent2"/>
                </a:solidFill>
                <a:latin typeface="Arial Black" panose="020B0A04020102020204" pitchFamily="34" charset="0"/>
              </a:rPr>
              <a:t>     </a:t>
            </a:r>
            <a:r>
              <a:rPr lang="ru-RU" sz="1100" u="sng" dirty="0" smtClean="0">
                <a:solidFill>
                  <a:schemeClr val="accent2"/>
                </a:solidFill>
                <a:latin typeface="Arial Black" panose="020B0A04020102020204" pitchFamily="34" charset="0"/>
              </a:rPr>
              <a:t>Музей </a:t>
            </a:r>
            <a:r>
              <a:rPr lang="ru-RU" sz="1100" u="sng" dirty="0">
                <a:solidFill>
                  <a:schemeClr val="accent2"/>
                </a:solidFill>
                <a:latin typeface="Arial Black" panose="020B0A04020102020204" pitchFamily="34" charset="0"/>
              </a:rPr>
              <a:t>Гуггенхайма. Бильбао</a:t>
            </a:r>
            <a:br>
              <a:rPr lang="ru-RU" sz="1100" u="sng" dirty="0">
                <a:solidFill>
                  <a:schemeClr val="accent2"/>
                </a:solidFill>
                <a:latin typeface="Arial Black" panose="020B0A04020102020204" pitchFamily="34" charset="0"/>
              </a:rPr>
            </a:br>
            <a:r>
              <a:rPr lang="ru-RU" sz="1100" dirty="0"/>
              <a:t>Этот музей находится в городе Бильбао, что на севере Испании. Он является лишь одним из филиалов музея современного искусства Соломона Гуггенхайма, расположенного в США и самым ярким из них, ведь признан самым выдающимся архитектурным проектом в мире. В музее существуют тематические залы: зал сюрреализма, в котором представлены Дали, Магритт, </a:t>
            </a:r>
            <a:r>
              <a:rPr lang="ru-RU" sz="1100" dirty="0" err="1"/>
              <a:t>Дельво</a:t>
            </a:r>
            <a:r>
              <a:rPr lang="ru-RU" sz="1100" dirty="0"/>
              <a:t> и Танги, зал кубизма, увенчанный шедеврами рук Пикассо, </a:t>
            </a:r>
            <a:r>
              <a:rPr lang="ru-RU" sz="1100" dirty="0" err="1"/>
              <a:t>Леже</a:t>
            </a:r>
            <a:r>
              <a:rPr lang="ru-RU" sz="1100" dirty="0"/>
              <a:t> и Шагала, зал футуризма и абстракционизма – Брак, Кандинский.</a:t>
            </a:r>
            <a:br>
              <a:rPr lang="ru-RU" sz="1100" dirty="0"/>
            </a:br>
            <a:r>
              <a:rPr lang="ru-RU" sz="1100" dirty="0"/>
              <a:t>В его коллекции также работы, Энди </a:t>
            </a:r>
            <a:r>
              <a:rPr lang="ru-RU" sz="1100" dirty="0" err="1"/>
              <a:t>Уорхола</a:t>
            </a:r>
            <a:r>
              <a:rPr lang="ru-RU" sz="1100" dirty="0"/>
              <a:t>, </a:t>
            </a:r>
            <a:r>
              <a:rPr lang="ru-RU" sz="1100" dirty="0" err="1"/>
              <a:t>Фернана</a:t>
            </a:r>
            <a:r>
              <a:rPr lang="ru-RU" sz="1100" dirty="0"/>
              <a:t> </a:t>
            </a:r>
            <a:r>
              <a:rPr lang="ru-RU" sz="1100" dirty="0" err="1"/>
              <a:t>Леже</a:t>
            </a:r>
            <a:r>
              <a:rPr lang="ru-RU" sz="1100" dirty="0"/>
              <a:t>, Кандинского и других.</a:t>
            </a:r>
            <a:br>
              <a:rPr lang="ru-RU" sz="1100" dirty="0"/>
            </a:br>
            <a:r>
              <a:rPr lang="ru-RU" sz="1100" dirty="0"/>
              <a:t>А еще здесь можно посмотреть коллекцию одной из самых значительных и экстравагантных коллекционеров авангардного искусства - Пегги Гуггенхайм.</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3717032"/>
            <a:ext cx="5076056" cy="314096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9925" y="3244850"/>
            <a:ext cx="18256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084440" y="2645296"/>
            <a:ext cx="184731" cy="369332"/>
          </a:xfrm>
          <a:prstGeom prst="rect">
            <a:avLst/>
          </a:prstGeom>
          <a:noFill/>
        </p:spPr>
        <p:txBody>
          <a:bodyPr wrap="none" rtlCol="0">
            <a:spAutoFit/>
          </a:bodyPr>
          <a:lstStyle/>
          <a:p>
            <a:endParaRPr lang="ru-RU" dirty="0"/>
          </a:p>
        </p:txBody>
      </p:sp>
      <p:sp>
        <p:nvSpPr>
          <p:cNvPr id="7" name="Стрелка вправо 6"/>
          <p:cNvSpPr/>
          <p:nvPr/>
        </p:nvSpPr>
        <p:spPr>
          <a:xfrm rot="10800000" flipV="1">
            <a:off x="4685305" y="253125"/>
            <a:ext cx="75079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лево 9"/>
          <p:cNvSpPr/>
          <p:nvPr/>
        </p:nvSpPr>
        <p:spPr>
          <a:xfrm rot="10800000">
            <a:off x="2992435" y="3912015"/>
            <a:ext cx="931491" cy="637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06218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01822" y="164446"/>
            <a:ext cx="3096344" cy="3119570"/>
          </a:xfrm>
          <a:prstGeom prst="rect">
            <a:avLst/>
          </a:prstGeom>
          <a:noFill/>
        </p:spPr>
        <p:txBody>
          <a:bodyPr wrap="square" rtlCol="0">
            <a:spAutoFit/>
          </a:bodyPr>
          <a:lstStyle/>
          <a:p>
            <a:r>
              <a:rPr lang="ru-RU" sz="1100" dirty="0" smtClean="0">
                <a:solidFill>
                  <a:schemeClr val="accent2"/>
                </a:solidFill>
                <a:latin typeface="Arial Black" panose="020B0A04020102020204" pitchFamily="34" charset="0"/>
              </a:rPr>
              <a:t>          </a:t>
            </a:r>
            <a:r>
              <a:rPr lang="ru-RU" sz="1100" u="sng" dirty="0" smtClean="0">
                <a:solidFill>
                  <a:schemeClr val="accent2"/>
                </a:solidFill>
                <a:latin typeface="Arial Black" panose="020B0A04020102020204" pitchFamily="34" charset="0"/>
              </a:rPr>
              <a:t>Музей </a:t>
            </a:r>
            <a:r>
              <a:rPr lang="ru-RU" sz="1100" u="sng" dirty="0">
                <a:solidFill>
                  <a:schemeClr val="accent2"/>
                </a:solidFill>
                <a:latin typeface="Arial Black" panose="020B0A04020102020204" pitchFamily="34" charset="0"/>
              </a:rPr>
              <a:t>Прадо. Мадрид</a:t>
            </a:r>
            <a:br>
              <a:rPr lang="ru-RU" sz="1100" u="sng" dirty="0">
                <a:solidFill>
                  <a:schemeClr val="accent2"/>
                </a:solidFill>
                <a:latin typeface="Arial Black" panose="020B0A04020102020204" pitchFamily="34" charset="0"/>
              </a:rPr>
            </a:br>
            <a:r>
              <a:rPr lang="ru-RU" sz="1100" dirty="0" err="1"/>
              <a:t>Мадрид</a:t>
            </a:r>
            <a:r>
              <a:rPr lang="ru-RU" sz="1100" dirty="0"/>
              <a:t> может смело похвастаться наличием одного из крупнейших музеев европейского изобразительного искусства. Он был основан в 1819 г. Однако здание продолжало достраиваться до 1830 г. Если вспомнить историю Испании, в течение нескольких столетий искусство в стране развивалось под патронажем церкви и элиты. Это и объясняет появление большей части экспозиции музея, которая была собрана королевской семьей и церковью. Здесь вы найдете картины широко известного Рафаэля и гениального Иеронима Босха. Последнего очень любил </a:t>
            </a:r>
            <a:r>
              <a:rPr lang="ru-RU" sz="1100" dirty="0" smtClean="0"/>
              <a:t>Филипп II</a:t>
            </a:r>
            <a:r>
              <a:rPr lang="ru-RU" sz="1100" dirty="0"/>
              <a:t>: своеобразная фантазия художника смогла так сильно заворожить монарха, что он даже разместил несколько картин на стенах в собственной спальне.</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5" y="65365"/>
            <a:ext cx="5292080" cy="3209015"/>
          </a:xfrm>
          <a:prstGeom prst="rect">
            <a:avLst/>
          </a:prstGeom>
        </p:spPr>
      </p:pic>
      <p:sp>
        <p:nvSpPr>
          <p:cNvPr id="4" name="TextBox 3"/>
          <p:cNvSpPr txBox="1"/>
          <p:nvPr/>
        </p:nvSpPr>
        <p:spPr>
          <a:xfrm>
            <a:off x="179512" y="3573016"/>
            <a:ext cx="3384375" cy="3139321"/>
          </a:xfrm>
          <a:prstGeom prst="rect">
            <a:avLst/>
          </a:prstGeom>
          <a:noFill/>
        </p:spPr>
        <p:txBody>
          <a:bodyPr wrap="square" rtlCol="0">
            <a:spAutoFit/>
          </a:bodyPr>
          <a:lstStyle/>
          <a:p>
            <a:r>
              <a:rPr lang="ru-RU" sz="1000" b="1" dirty="0" smtClean="0">
                <a:solidFill>
                  <a:schemeClr val="accent2"/>
                </a:solidFill>
                <a:latin typeface="Arial Black" panose="020B0A04020102020204" pitchFamily="34" charset="0"/>
              </a:rPr>
              <a:t>     </a:t>
            </a:r>
            <a:r>
              <a:rPr lang="ru-RU" sz="1100" b="1" u="sng" dirty="0" smtClean="0">
                <a:solidFill>
                  <a:schemeClr val="accent2"/>
                </a:solidFill>
                <a:latin typeface="Arial Black" panose="020B0A04020102020204" pitchFamily="34" charset="0"/>
              </a:rPr>
              <a:t>Музей </a:t>
            </a:r>
            <a:r>
              <a:rPr lang="ru-RU" sz="1100" b="1" u="sng" dirty="0">
                <a:solidFill>
                  <a:schemeClr val="accent2"/>
                </a:solidFill>
                <a:latin typeface="Arial Black" panose="020B0A04020102020204" pitchFamily="34" charset="0"/>
              </a:rPr>
              <a:t>Метрополитен. Нью-Йорк</a:t>
            </a:r>
            <a:r>
              <a:rPr lang="ru-RU" sz="1100" dirty="0"/>
              <a:t/>
            </a:r>
            <a:br>
              <a:rPr lang="ru-RU" sz="1100" dirty="0"/>
            </a:br>
            <a:r>
              <a:rPr lang="ru-RU" sz="1100" dirty="0"/>
              <a:t>Вероятно, вы слышали про Музейную милю, которая расположена в Нью-Йорке между Пятой авеню и 57-й улицей. Именно здесь собраны лучшие музеи США, самым крупным из которых является музей искусства Метрополитен. В этом музее можно найти практически все: от артефактов палеолита до предметов поп-арта. Имеются здесь и собрания искусства Африки и Океании, Ближнего Востока и Египта, которые смело можно назвать раритетом. Здесь вы найдете специальный зал, собравший одежду, которую носили жители всех пяти континентов в течение семи веков. Есть здесь и экспозиция искусства и архитектуры средневековой Европы, живописи ХII - ХIХ </a:t>
            </a:r>
            <a:r>
              <a:rPr lang="ru-RU" sz="1100" dirty="0" err="1"/>
              <a:t>вв</a:t>
            </a:r>
            <a:r>
              <a:rPr lang="ru-RU" sz="1100" dirty="0"/>
              <a:t>, а так же музыкальных инструментов разных стран. Однако главное место здесь все же отведено американскому искусству.</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1534" y="3313933"/>
            <a:ext cx="5148064" cy="3510849"/>
          </a:xfrm>
          <a:prstGeom prst="rect">
            <a:avLst/>
          </a:prstGeom>
        </p:spPr>
      </p:pic>
      <p:sp>
        <p:nvSpPr>
          <p:cNvPr id="6" name="Стрелка вправо 5"/>
          <p:cNvSpPr/>
          <p:nvPr/>
        </p:nvSpPr>
        <p:spPr>
          <a:xfrm rot="10800000">
            <a:off x="5436096" y="277628"/>
            <a:ext cx="682295" cy="81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лево 6"/>
          <p:cNvSpPr/>
          <p:nvPr/>
        </p:nvSpPr>
        <p:spPr>
          <a:xfrm flipH="1">
            <a:off x="3166901" y="3646907"/>
            <a:ext cx="720080" cy="1211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41603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51128" y="188639"/>
            <a:ext cx="3528392" cy="2800767"/>
          </a:xfrm>
          <a:prstGeom prst="rect">
            <a:avLst/>
          </a:prstGeom>
          <a:noFill/>
        </p:spPr>
        <p:txBody>
          <a:bodyPr wrap="square" rtlCol="0">
            <a:spAutoFit/>
          </a:bodyPr>
          <a:lstStyle/>
          <a:p>
            <a:r>
              <a:rPr lang="ru-RU" sz="1100" b="1" u="sng" dirty="0" smtClean="0">
                <a:solidFill>
                  <a:schemeClr val="accent2"/>
                </a:solidFill>
                <a:latin typeface="Arial Black" panose="020B0A04020102020204" pitchFamily="34" charset="0"/>
              </a:rPr>
              <a:t>Национальный </a:t>
            </a:r>
            <a:r>
              <a:rPr lang="ru-RU" sz="1100" b="1" u="sng" dirty="0">
                <a:solidFill>
                  <a:schemeClr val="accent2"/>
                </a:solidFill>
                <a:latin typeface="Arial Black" panose="020B0A04020102020204" pitchFamily="34" charset="0"/>
              </a:rPr>
              <a:t>музей науки Японии. </a:t>
            </a:r>
            <a:r>
              <a:rPr lang="ru-RU" sz="1100" b="1" u="sng" dirty="0" smtClean="0">
                <a:solidFill>
                  <a:schemeClr val="accent2"/>
                </a:solidFill>
                <a:latin typeface="Arial Black" panose="020B0A04020102020204" pitchFamily="34" charset="0"/>
              </a:rPr>
              <a:t>         Токио</a:t>
            </a:r>
            <a:r>
              <a:rPr lang="ru-RU" sz="1100" dirty="0"/>
              <a:t/>
            </a:r>
            <a:br>
              <a:rPr lang="ru-RU" sz="1100" dirty="0"/>
            </a:br>
            <a:r>
              <a:rPr lang="ru-RU" sz="1100" dirty="0"/>
              <a:t>Этот музей был основан в 1871 году. Большую часть его экспозиции составляют естественнонаучные экспонаты: чучела животных, останки динозавров и их современные макеты и прочее. Однако этот музей является не только крупнейшим музеем Токио и Японии, но и одним из лучших в мире. Музей имеет «лесной» зал и собственный ботанический сад, позволяющие оценить все богатство растительного мира нашей планеты. А огромные зубастые скелеты, парящие под потолком и появляющиеся из синего полумрака, не оставят равнодушными никого. Разумеется, здесь Вы найдете и традиционно японские экспонаты, ведь жители страны Восходящего солнца очень гордятся своей культурой.</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220072" cy="3212975"/>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0952" y="3356992"/>
            <a:ext cx="5076056" cy="3482783"/>
          </a:xfrm>
          <a:prstGeom prst="rect">
            <a:avLst/>
          </a:prstGeom>
        </p:spPr>
      </p:pic>
      <p:sp>
        <p:nvSpPr>
          <p:cNvPr id="5" name="TextBox 4"/>
          <p:cNvSpPr txBox="1"/>
          <p:nvPr/>
        </p:nvSpPr>
        <p:spPr>
          <a:xfrm>
            <a:off x="107504" y="3379478"/>
            <a:ext cx="3816424" cy="3477875"/>
          </a:xfrm>
          <a:prstGeom prst="rect">
            <a:avLst/>
          </a:prstGeom>
          <a:noFill/>
        </p:spPr>
        <p:txBody>
          <a:bodyPr wrap="square" rtlCol="0">
            <a:spAutoFit/>
          </a:bodyPr>
          <a:lstStyle/>
          <a:p>
            <a:r>
              <a:rPr lang="ru-RU" sz="1100" b="1" dirty="0">
                <a:solidFill>
                  <a:schemeClr val="accent2"/>
                </a:solidFill>
                <a:latin typeface="Arial Black" panose="020B0A04020102020204" pitchFamily="34" charset="0"/>
              </a:rPr>
              <a:t> </a:t>
            </a:r>
            <a:r>
              <a:rPr lang="ru-RU" sz="1100" b="1" dirty="0" smtClean="0">
                <a:solidFill>
                  <a:schemeClr val="accent2"/>
                </a:solidFill>
                <a:latin typeface="Arial Black" panose="020B0A04020102020204" pitchFamily="34" charset="0"/>
              </a:rPr>
              <a:t>         </a:t>
            </a:r>
            <a:r>
              <a:rPr lang="ru-RU" sz="1100" b="1" u="sng" dirty="0" smtClean="0">
                <a:solidFill>
                  <a:schemeClr val="accent2"/>
                </a:solidFill>
                <a:latin typeface="Arial Black" panose="020B0A04020102020204" pitchFamily="34" charset="0"/>
              </a:rPr>
              <a:t>Британский </a:t>
            </a:r>
            <a:r>
              <a:rPr lang="ru-RU" sz="1100" b="1" u="sng" dirty="0">
                <a:solidFill>
                  <a:schemeClr val="accent2"/>
                </a:solidFill>
                <a:latin typeface="Arial Black" panose="020B0A04020102020204" pitchFamily="34" charset="0"/>
              </a:rPr>
              <a:t>музей. Лондон</a:t>
            </a:r>
            <a:r>
              <a:rPr lang="ru-RU" sz="1100" dirty="0"/>
              <a:t/>
            </a:r>
            <a:br>
              <a:rPr lang="ru-RU" sz="1100" dirty="0"/>
            </a:br>
            <a:r>
              <a:rPr lang="ru-RU" sz="1100" dirty="0"/>
              <a:t>Британский музей был основан 7 июня 1753 г. по инициативе правительства и уже 15 января 1759 г. официально открыт для посетителей. В его создании и развитии приняли участие тысячи людей. Британский музей именуется также Музеем украденных шедевров или Музеем всех цивилизаций. Эти названия оправданы. Ведь сокровища, представленные в музее, были получены не самым честным способом. Например, </a:t>
            </a:r>
            <a:r>
              <a:rPr lang="ru-RU" sz="1100" dirty="0" err="1"/>
              <a:t>Розеттский</a:t>
            </a:r>
            <a:r>
              <a:rPr lang="ru-RU" sz="1100" dirty="0"/>
              <a:t> камень, благодаря которому ученые расшифровали древние иероглифы, как и множество древнеегипетских памятников был отобран в Египте у армии Наполеона. Похожая история приключилась и с драгоценными скульптурными фризами Парфенона: англичанин лорд </a:t>
            </a:r>
            <a:r>
              <a:rPr lang="ru-RU" sz="1100" dirty="0" err="1"/>
              <a:t>Эльджин</a:t>
            </a:r>
            <a:r>
              <a:rPr lang="ru-RU" sz="1100" dirty="0"/>
              <a:t> вывез их из Греции, добившись от турецкого правительства письменного разрешения. Все тем же способом коллекция музея пополнилась скульптурами мавзолея в </a:t>
            </a:r>
            <a:r>
              <a:rPr lang="ru-RU" sz="1100" dirty="0" err="1"/>
              <a:t>Галикарнасе</a:t>
            </a:r>
            <a:r>
              <a:rPr lang="ru-RU" sz="1100" dirty="0"/>
              <a:t>, храма Артемиды в Эфесе и многими другими произведениями искусства. Правда, экспозиция живописи в музее невелика – на то в Лондоне есть Национальная галерея.</a:t>
            </a:r>
          </a:p>
        </p:txBody>
      </p:sp>
      <p:sp>
        <p:nvSpPr>
          <p:cNvPr id="12" name="Стрелка вправо 11"/>
          <p:cNvSpPr/>
          <p:nvPr/>
        </p:nvSpPr>
        <p:spPr>
          <a:xfrm rot="10800000">
            <a:off x="5249129" y="332656"/>
            <a:ext cx="366936" cy="74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лево 12"/>
          <p:cNvSpPr/>
          <p:nvPr/>
        </p:nvSpPr>
        <p:spPr>
          <a:xfrm rot="10800000">
            <a:off x="3089530" y="3503050"/>
            <a:ext cx="834393"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663673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584</TotalTime>
  <Words>609</Words>
  <Application>Microsoft Office PowerPoint</Application>
  <PresentationFormat>Экран (4:3)</PresentationFormat>
  <Paragraphs>49</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Твердый переплет</vt:lpstr>
      <vt:lpstr>Презентация PowerPoint</vt:lpstr>
      <vt:lpstr>По словам Жака Перо, экс-президента ICOM, «музеи должны занять место в сердце общества и быть открытыми общественности. Развитие наших учреждений зависит в большой степени от помощи общественности, и мы должны предложить ей возможность поддержать наши цели и принять участие в нашей работе. Таким образом, необходимо, чтобы музеи и общество работали вместе, в духе творчества и инноваций».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44</cp:revision>
  <dcterms:created xsi:type="dcterms:W3CDTF">2014-04-01T10:47:39Z</dcterms:created>
  <dcterms:modified xsi:type="dcterms:W3CDTF">2018-04-03T11:58:00Z</dcterms:modified>
</cp:coreProperties>
</file>