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1" r:id="rId3"/>
    <p:sldId id="303" r:id="rId4"/>
    <p:sldId id="302" r:id="rId5"/>
    <p:sldId id="260" r:id="rId6"/>
    <p:sldId id="298" r:id="rId7"/>
    <p:sldId id="279" r:id="rId8"/>
    <p:sldId id="261" r:id="rId9"/>
    <p:sldId id="272" r:id="rId10"/>
    <p:sldId id="262" r:id="rId11"/>
    <p:sldId id="299" r:id="rId12"/>
    <p:sldId id="289" r:id="rId13"/>
    <p:sldId id="263" r:id="rId14"/>
    <p:sldId id="275" r:id="rId15"/>
    <p:sldId id="264" r:id="rId16"/>
    <p:sldId id="295" r:id="rId17"/>
    <p:sldId id="265" r:id="rId18"/>
    <p:sldId id="266" r:id="rId19"/>
    <p:sldId id="304" r:id="rId20"/>
    <p:sldId id="305" r:id="rId21"/>
    <p:sldId id="293" r:id="rId22"/>
    <p:sldId id="294" r:id="rId23"/>
    <p:sldId id="296" r:id="rId24"/>
    <p:sldId id="291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B862"/>
    <a:srgbClr val="C4AC48"/>
    <a:srgbClr val="AC0056"/>
    <a:srgbClr val="CC0066"/>
    <a:srgbClr val="A40071"/>
    <a:srgbClr val="AE2C83"/>
    <a:srgbClr val="CC3399"/>
    <a:srgbClr val="6289D8"/>
    <a:srgbClr val="5375C9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6F62-9FCF-4B3F-9AD1-C9C7832DCAD9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17D9-5139-41AE-BAC4-B5B0BD4BE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6F62-9FCF-4B3F-9AD1-C9C7832DCAD9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17D9-5139-41AE-BAC4-B5B0BD4BE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6F62-9FCF-4B3F-9AD1-C9C7832DCAD9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17D9-5139-41AE-BAC4-B5B0BD4BE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6F62-9FCF-4B3F-9AD1-C9C7832DCAD9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17D9-5139-41AE-BAC4-B5B0BD4BE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6F62-9FCF-4B3F-9AD1-C9C7832DCAD9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17D9-5139-41AE-BAC4-B5B0BD4BE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6F62-9FCF-4B3F-9AD1-C9C7832DCAD9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17D9-5139-41AE-BAC4-B5B0BD4BE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6F62-9FCF-4B3F-9AD1-C9C7832DCAD9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17D9-5139-41AE-BAC4-B5B0BD4BE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6F62-9FCF-4B3F-9AD1-C9C7832DCAD9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17D9-5139-41AE-BAC4-B5B0BD4BE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6F62-9FCF-4B3F-9AD1-C9C7832DCAD9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17D9-5139-41AE-BAC4-B5B0BD4BE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6F62-9FCF-4B3F-9AD1-C9C7832DCAD9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17D9-5139-41AE-BAC4-B5B0BD4BE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6F62-9FCF-4B3F-9AD1-C9C7832DCAD9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17D9-5139-41AE-BAC4-B5B0BD4BE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16F62-9FCF-4B3F-9AD1-C9C7832DCAD9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517D9-5139-41AE-BAC4-B5B0BD4BE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785918" y="3571876"/>
            <a:ext cx="7215238" cy="192882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Национальные руководства</a:t>
            </a:r>
            <a:endParaRPr lang="ru-RU" sz="4400" b="1" dirty="0">
              <a:ln/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500033" y="1285860"/>
            <a:ext cx="3611949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lum bright="-10000" contrast="40000"/>
          </a:blip>
          <a:srcRect/>
          <a:stretch>
            <a:fillRect/>
          </a:stretch>
        </p:blipFill>
        <p:spPr bwMode="auto">
          <a:xfrm>
            <a:off x="4214810" y="1285861"/>
            <a:ext cx="421484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TextBox 3"/>
          <p:cNvSpPr txBox="1"/>
          <p:nvPr/>
        </p:nvSpPr>
        <p:spPr>
          <a:xfrm>
            <a:off x="714348" y="500042"/>
            <a:ext cx="7706918" cy="58477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rgbClr val="496DC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Национальное руководство по педиатрии</a:t>
            </a:r>
            <a:endParaRPr lang="ru-RU" sz="3200" b="1" dirty="0">
              <a:ln w="11430"/>
              <a:solidFill>
                <a:srgbClr val="496DC7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857224" y="1357298"/>
            <a:ext cx="3611949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lum bright="-10000" contrast="20000"/>
          </a:blip>
          <a:srcRect l="18958" t="54317" r="3938" b="11151"/>
          <a:stretch>
            <a:fillRect/>
          </a:stretch>
        </p:blipFill>
        <p:spPr bwMode="auto">
          <a:xfrm>
            <a:off x="0" y="0"/>
            <a:ext cx="914400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00034" y="0"/>
            <a:ext cx="7929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Педиатрия: национальное руководство: В 2 т. – Москва: </a:t>
            </a:r>
            <a:r>
              <a:rPr lang="ru-RU" sz="20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ГЭОТАР-Медиа</a:t>
            </a:r>
            <a:r>
              <a:rPr lang="ru-RU" sz="2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2009.– (Серия «Национальные руководства»)</a:t>
            </a:r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214555"/>
            <a:ext cx="5429256" cy="455509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Первый</a:t>
            </a:r>
            <a:r>
              <a:rPr lang="ru-RU" sz="2000" b="1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том содержит современную информацию о принципах организации работы детской поликлиники, ведении хронических больных, врожденных дефектах и нарушениях развития, питании здорового ребенка, иммунопрофилактике. Освещены вопросы диагностики, лечения и профилактики заболеваний крови, суставов, почек и мочевыводящих путей, желудочно-кишечного тракта, печени и желчевыводящих путей.</a:t>
            </a:r>
          </a:p>
          <a:p>
            <a:r>
              <a:rPr lang="ru-RU" b="1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Представлены базовые принципы оказания</a:t>
            </a:r>
          </a:p>
          <a:p>
            <a:r>
              <a:rPr lang="ru-RU" b="1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помощи при острых состояниях. В отдельном</a:t>
            </a:r>
          </a:p>
          <a:p>
            <a:r>
              <a:rPr lang="ru-RU" b="1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разделе рассмотрены онкологические</a:t>
            </a:r>
          </a:p>
          <a:p>
            <a:r>
              <a:rPr lang="ru-RU" b="1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заболевания у детей.</a:t>
            </a:r>
          </a:p>
          <a:p>
            <a:endParaRPr lang="ru-RU" b="1" dirty="0" smtClean="0">
              <a:solidFill>
                <a:srgbClr val="0099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99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72132" y="2357430"/>
            <a:ext cx="3357586" cy="400109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Второй</a:t>
            </a:r>
            <a:r>
              <a:rPr lang="ru-RU" b="1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том посвящен вопросам аллергической патологии у детей. Подробно рассмотрена патология легочной, </a:t>
            </a:r>
            <a:r>
              <a:rPr lang="ru-RU" b="1" dirty="0" err="1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b="1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системы. Отражены проблемы диагностики и лечения врожденной патологии обмена веществ. Целый раздел отведен инфекционной патологии у детей, ортопедическим заболеваниям, проблемам психического развития.	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1071546"/>
            <a:ext cx="8143932" cy="17859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3200" dirty="0" smtClean="0">
                <a:solidFill>
                  <a:srgbClr val="FFCCFF"/>
                </a:solidFill>
                <a:latin typeface="Monotype Corsiva" pitchFamily="66" charset="0"/>
              </a:rPr>
              <a:t>Китайский трактат «НЭЙДЗИН» </a:t>
            </a:r>
          </a:p>
          <a:p>
            <a:pPr algn="ctr"/>
            <a:r>
              <a:rPr lang="ru-RU" sz="3200" dirty="0" smtClean="0">
                <a:solidFill>
                  <a:srgbClr val="FFCCFF"/>
                </a:solidFill>
                <a:latin typeface="Monotype Corsiva" pitchFamily="66" charset="0"/>
              </a:rPr>
              <a:t>(«Канон Желтого императора»)</a:t>
            </a:r>
            <a:endParaRPr lang="ru-RU" sz="3200" dirty="0">
              <a:solidFill>
                <a:srgbClr val="FFCCFF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3643314"/>
            <a:ext cx="8572561" cy="221457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4400" dirty="0" smtClean="0">
                <a:solidFill>
                  <a:srgbClr val="FFCCFF"/>
                </a:solidFill>
                <a:latin typeface="Monotype Corsiva" pitchFamily="66" charset="0"/>
              </a:rPr>
              <a:t>Близорукая медицина лечит болезни, тогда как истинная медицина занимается профилактикой.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 t="1762"/>
          <a:stretch>
            <a:fillRect/>
          </a:stretch>
        </p:blipFill>
        <p:spPr bwMode="auto">
          <a:xfrm>
            <a:off x="3286116" y="2143116"/>
            <a:ext cx="5405454" cy="41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TextBox 3"/>
          <p:cNvSpPr txBox="1"/>
          <p:nvPr/>
        </p:nvSpPr>
        <p:spPr>
          <a:xfrm>
            <a:off x="357158" y="714356"/>
            <a:ext cx="7929618" cy="8309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/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Национальное руководство по фтизиатрии</a:t>
            </a:r>
            <a:endParaRPr lang="ru-RU" sz="4800" b="1" dirty="0">
              <a:ln/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lum bright="-30000" contrast="10000"/>
          </a:blip>
          <a:srcRect/>
          <a:stretch>
            <a:fillRect/>
          </a:stretch>
        </p:blipFill>
        <p:spPr bwMode="auto">
          <a:xfrm>
            <a:off x="214282" y="2071678"/>
            <a:ext cx="285752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 t="517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85720" y="500042"/>
            <a:ext cx="8643998" cy="107157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Перельман М.И. Фтизиатрия: национальное руководство/М.И Перельман.  – Москва: </a:t>
            </a:r>
            <a:r>
              <a:rPr lang="ru-RU" b="1" dirty="0" err="1" smtClean="0">
                <a:solidFill>
                  <a:srgbClr val="C00000"/>
                </a:solidFill>
              </a:rPr>
              <a:t>ГЭОТАР-Медиа</a:t>
            </a:r>
            <a:r>
              <a:rPr lang="ru-RU" b="1" dirty="0" smtClean="0">
                <a:solidFill>
                  <a:srgbClr val="C00000"/>
                </a:solidFill>
              </a:rPr>
              <a:t>,  2007. – 512 с. – (Серия «Национальные руководства»).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643050"/>
            <a:ext cx="88582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книгу вошли общие и частные вопросы фтизиатрии. Рекомендации по диагностике, лечению и профилактике туберкулеза разработаны  и рекомендованы Российским обществом фтизиатров.   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	(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Туберкулез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распространенное социально зависимое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	инфекционное заболевание, при котором могут быть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	поражены любые органы и ткани человеческого тела.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	Образно говорят, что болезнь щадит только волосы и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	ногти.)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	Цель данной книги – представить врачу основные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	положения фтизиатрической науки и российской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	практики и подчеркнуть роль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профилактического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	направления и диспансерной системы.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1357290" y="1785926"/>
            <a:ext cx="3143272" cy="4548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lum bright="-30000" contrast="40000"/>
          </a:blip>
          <a:srcRect/>
          <a:stretch>
            <a:fillRect/>
          </a:stretch>
        </p:blipFill>
        <p:spPr bwMode="auto">
          <a:xfrm>
            <a:off x="5072066" y="1714488"/>
            <a:ext cx="3571900" cy="48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TextBox 3"/>
          <p:cNvSpPr txBox="1"/>
          <p:nvPr/>
        </p:nvSpPr>
        <p:spPr>
          <a:xfrm>
            <a:off x="285720" y="285728"/>
            <a:ext cx="8643998" cy="10001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AD397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Национальное руководство по интенсивной терапи</a:t>
            </a:r>
            <a:r>
              <a:rPr lang="ru-RU" sz="2800" b="1" dirty="0" smtClean="0">
                <a:ln w="11430"/>
                <a:solidFill>
                  <a:srgbClr val="BF3F7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800" b="1" dirty="0">
              <a:ln w="11430"/>
              <a:solidFill>
                <a:srgbClr val="BF3F7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1643042" y="1928802"/>
            <a:ext cx="3143272" cy="4548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 r="76667"/>
          <a:stretch>
            <a:fillRect/>
          </a:stretch>
        </p:blipFill>
        <p:spPr bwMode="auto">
          <a:xfrm>
            <a:off x="0" y="0"/>
            <a:ext cx="19287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3108" y="285728"/>
            <a:ext cx="6786610" cy="128588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Гельфанд Б.Р., Салтанова А.И. Интенсивная терапия: национальное руководство: в 2 т./ Б.Р. Гельфанд, А.И. Салтанова. -  Москва: </a:t>
            </a:r>
            <a:r>
              <a:rPr lang="ru-RU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ГЭОТАР-Медиа</a:t>
            </a:r>
            <a:r>
              <a:rPr lang="ru-RU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2009. </a:t>
            </a:r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(Серия «Национальные руководства»).</a:t>
            </a:r>
            <a:endParaRPr lang="ru-RU" sz="20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1857364"/>
            <a:ext cx="6500858" cy="470898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	Данное издание включает описание методов</a:t>
            </a:r>
          </a:p>
          <a:p>
            <a:r>
              <a:rPr lang="ru-RU" sz="1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диагностики и лечения клинических форм критических</a:t>
            </a:r>
          </a:p>
          <a:p>
            <a:r>
              <a:rPr lang="ru-RU" sz="1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состояний различной этиологии и патогенеза.</a:t>
            </a:r>
          </a:p>
          <a:p>
            <a:r>
              <a:rPr lang="ru-RU" sz="1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	 Одним из главных достоинств национального руководства «Интенсивная терапия» является сочетание патофизиологического подхода к различным критическим состояниям с экспертной оценкой существующих исследований доказательной медицины по данной проблеме и формированием практических рекомендаций с указанием степени доказательности.</a:t>
            </a:r>
          </a:p>
          <a:p>
            <a:r>
              <a:rPr lang="ru-RU" sz="1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	Это издание можно считать базисом для формирования мышления врачей, работающих в отделениях интенсивной терапии. Руководство даёт возможность врачу ориентироваться в огромном потоке специализированной литературы, изобилующей противоречивыми данными и подчас взаимоисключающими рекомендациями, и формировать не догматическое, а критическое отношение к существующим проблемам медицины критических состояний.</a:t>
            </a:r>
          </a:p>
          <a:p>
            <a:endParaRPr lang="ru-RU" sz="1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lum bright="-30000" contrast="40000"/>
          </a:blip>
          <a:srcRect/>
          <a:stretch>
            <a:fillRect/>
          </a:stretch>
        </p:blipFill>
        <p:spPr bwMode="auto">
          <a:xfrm>
            <a:off x="428596" y="2000240"/>
            <a:ext cx="3143272" cy="439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14282" y="500042"/>
            <a:ext cx="8429684" cy="11430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solidFill>
                  <a:srgbClr val="8E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Национальное  руководство по терапевтической стоматологии</a:t>
            </a:r>
            <a:endParaRPr lang="ru-RU" sz="2400" b="1" dirty="0">
              <a:ln w="11430"/>
              <a:solidFill>
                <a:srgbClr val="8E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l="3125" r="3125"/>
          <a:stretch>
            <a:fillRect/>
          </a:stretch>
        </p:blipFill>
        <p:spPr bwMode="auto">
          <a:xfrm>
            <a:off x="3786182" y="1357298"/>
            <a:ext cx="364333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14290"/>
            <a:ext cx="8643998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CB862"/>
                </a:solidFill>
                <a:latin typeface="Times New Roman" pitchFamily="18" charset="0"/>
                <a:cs typeface="Times New Roman" pitchFamily="18" charset="0"/>
              </a:rPr>
              <a:t>Дмитриева Л.А., </a:t>
            </a:r>
            <a:r>
              <a:rPr lang="ru-RU" sz="2000" b="1" dirty="0" err="1" smtClean="0">
                <a:solidFill>
                  <a:srgbClr val="CCB862"/>
                </a:solidFill>
                <a:latin typeface="Times New Roman" pitchFamily="18" charset="0"/>
                <a:cs typeface="Times New Roman" pitchFamily="18" charset="0"/>
              </a:rPr>
              <a:t>Максимовский</a:t>
            </a:r>
            <a:r>
              <a:rPr lang="ru-RU" sz="2000" b="1" dirty="0" smtClean="0">
                <a:solidFill>
                  <a:srgbClr val="CCB862"/>
                </a:solidFill>
                <a:latin typeface="Times New Roman" pitchFamily="18" charset="0"/>
                <a:cs typeface="Times New Roman" pitchFamily="18" charset="0"/>
              </a:rPr>
              <a:t> Ю.М. Терапевтическая стоматология:  национальное руководство/ Л.А.Дмитриева, Ю.М. </a:t>
            </a:r>
            <a:r>
              <a:rPr lang="ru-RU" sz="2000" b="1" dirty="0" err="1" smtClean="0">
                <a:solidFill>
                  <a:srgbClr val="CCB862"/>
                </a:solidFill>
                <a:latin typeface="Times New Roman" pitchFamily="18" charset="0"/>
                <a:cs typeface="Times New Roman" pitchFamily="18" charset="0"/>
              </a:rPr>
              <a:t>Максимовский</a:t>
            </a:r>
            <a:r>
              <a:rPr lang="ru-RU" sz="2000" b="1" dirty="0" smtClean="0">
                <a:solidFill>
                  <a:srgbClr val="CCB862"/>
                </a:solidFill>
                <a:latin typeface="Times New Roman" pitchFamily="18" charset="0"/>
                <a:cs typeface="Times New Roman" pitchFamily="18" charset="0"/>
              </a:rPr>
              <a:t>. – Москва: </a:t>
            </a:r>
            <a:r>
              <a:rPr lang="ru-RU" sz="2000" b="1" dirty="0" err="1" smtClean="0">
                <a:solidFill>
                  <a:srgbClr val="CCB862"/>
                </a:solidFill>
                <a:latin typeface="Times New Roman" pitchFamily="18" charset="0"/>
                <a:cs typeface="Times New Roman" pitchFamily="18" charset="0"/>
              </a:rPr>
              <a:t>ГЭОТАР-Медиа</a:t>
            </a:r>
            <a:r>
              <a:rPr lang="ru-RU" sz="2000" b="1" dirty="0" smtClean="0">
                <a:solidFill>
                  <a:srgbClr val="CCB862"/>
                </a:solidFill>
                <a:latin typeface="Times New Roman" pitchFamily="18" charset="0"/>
                <a:cs typeface="Times New Roman" pitchFamily="18" charset="0"/>
              </a:rPr>
              <a:t>, 2009. – 912 с. – (Серия «Национальные руководства»).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472" y="1643050"/>
            <a:ext cx="8215370" cy="163121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Стоматология</a:t>
            </a:r>
            <a:r>
              <a:rPr lang="ru-RU" sz="2000" dirty="0" smtClean="0">
                <a:solidFill>
                  <a:srgbClr val="000066"/>
                </a:solidFill>
              </a:rPr>
              <a:t>	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XXI 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века характеризуется внедрением инноваций технологического процесса непосредственно в практику. Это требует освоить методологию работы с современными материалами, приборами, оборудованием. 		</a:t>
            </a:r>
          </a:p>
          <a:p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083" t="7389" r="66666" b="11329"/>
          <a:stretch>
            <a:fillRect/>
          </a:stretch>
        </p:blipFill>
        <p:spPr bwMode="auto">
          <a:xfrm>
            <a:off x="7143768" y="3286124"/>
            <a:ext cx="1785950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57158" y="3000372"/>
            <a:ext cx="6572296" cy="369331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Терапевтическая стоматология освещает базовые практические и теоретические основы терапевтической стоматологии, излагая общие и частные вопросы. Каждая глава руководства содержит иллюстративные пособия, которые гарантированно улучшают процесс усвоения материала. Подробно описаны вопросы анестезиологического обеспечения во время проведения манипуляций, всевозможных побочных проявлениях терапии, методах их коррекции и профилактики, изложены основные группы пломбировочного материала с подробной их характеристикой, фармакологические препараты, используемые в стоматологической практике. Подробно представлены данные о гигиене полости рта.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8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4643438" y="1785926"/>
            <a:ext cx="327660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Below" fov="600000">
              <a:rot lat="600000" lon="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1142976" y="1785926"/>
            <a:ext cx="342902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28596" y="571480"/>
            <a:ext cx="7643866" cy="58477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rgbClr val="B8B4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Национальное руководство по урологии</a:t>
            </a:r>
            <a:endParaRPr lang="ru-RU" sz="3200" b="1" dirty="0">
              <a:ln w="11430"/>
              <a:solidFill>
                <a:srgbClr val="B8B4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7158" y="571480"/>
            <a:ext cx="7295010" cy="5078313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Национальные руководства – первая в России серия практических</a:t>
            </a:r>
          </a:p>
          <a:p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руководств по медицинским специальностям. В отличие от</a:t>
            </a:r>
          </a:p>
          <a:p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большинства других руководств в национальных руководствах</a:t>
            </a:r>
          </a:p>
          <a:p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равное внимание уделено профилактике, диагностике,</a:t>
            </a:r>
          </a:p>
          <a:p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фармакотерапии и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немедикаментозным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методам лечения</a:t>
            </a:r>
          </a:p>
          <a:p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заболеваний.</a:t>
            </a:r>
          </a:p>
          <a:p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Национальные руководства задуманы как проект.</a:t>
            </a:r>
          </a:p>
          <a:p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Для работы над проектом была создана группа управления</a:t>
            </a:r>
          </a:p>
          <a:p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составе руководителя и менеджеров. При разработке</a:t>
            </a:r>
          </a:p>
          <a:p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концепции и системы управления проектом его</a:t>
            </a:r>
          </a:p>
          <a:p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руководители провели множество консультаций с</a:t>
            </a:r>
          </a:p>
          <a:p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		отечественными и зарубежными</a:t>
            </a:r>
          </a:p>
          <a:p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		специалистами.</a:t>
            </a:r>
          </a:p>
          <a:p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                      		Права на издание принадлежат</a:t>
            </a:r>
          </a:p>
          <a:p>
            <a:pPr algn="ctr"/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		издательской группе</a:t>
            </a:r>
          </a:p>
          <a:p>
            <a:pPr algn="ctr"/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		«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ГЭОТАР-Медиа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».	</a:t>
            </a:r>
          </a:p>
          <a:p>
            <a:pPr algn="ctr"/>
            <a:endParaRPr lang="ru-RU" dirty="0" smtClean="0">
              <a:solidFill>
                <a:srgbClr val="000066"/>
              </a:solidFill>
            </a:endParaRPr>
          </a:p>
          <a:p>
            <a:endParaRPr lang="ru-RU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8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571612"/>
            <a:ext cx="8715436" cy="5159634"/>
          </a:xfrm>
          <a:prstGeom prst="rect">
            <a:avLst/>
          </a:prstGeom>
          <a:solidFill>
            <a:srgbClr val="B8B4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2F2E00"/>
                </a:solidFill>
                <a:latin typeface="Times New Roman" pitchFamily="18" charset="0"/>
                <a:cs typeface="Times New Roman" pitchFamily="18" charset="0"/>
              </a:rPr>
              <a:t>	Первый раздел книги «Урология» посвящен диагностике урологических заболеваний. В главах отражены как классические, так и новые методы обследования, подчёркнуты их достоинства, недостатки и ограничения.</a:t>
            </a:r>
          </a:p>
          <a:p>
            <a:r>
              <a:rPr lang="ru-RU" sz="1600" b="1" dirty="0" smtClean="0">
                <a:solidFill>
                  <a:srgbClr val="2F2E00"/>
                </a:solidFill>
                <a:latin typeface="Times New Roman" pitchFamily="18" charset="0"/>
                <a:cs typeface="Times New Roman" pitchFamily="18" charset="0"/>
              </a:rPr>
              <a:t>	Второй раздел руководства «Урология» посвящен симптоматике урологических заболеваний. Достоинство раздела - чёткость и практичность изложения материала. </a:t>
            </a:r>
          </a:p>
          <a:p>
            <a:r>
              <a:rPr lang="ru-RU" sz="1600" b="1" dirty="0" smtClean="0">
                <a:solidFill>
                  <a:srgbClr val="2F2E00"/>
                </a:solidFill>
                <a:latin typeface="Times New Roman" pitchFamily="18" charset="0"/>
                <a:cs typeface="Times New Roman" pitchFamily="18" charset="0"/>
              </a:rPr>
              <a:t>	В третьем разделе руководства «Урология» описаны современные методы лечения урологических заболеваний, рассмотрены вопросы анестезии и интенсивной терапии, даны клинические рекомендации по использованию эфферентных методов </a:t>
            </a:r>
            <a:r>
              <a:rPr lang="ru-RU" sz="1600" b="1" dirty="0" err="1" smtClean="0">
                <a:solidFill>
                  <a:srgbClr val="2F2E00"/>
                </a:solidFill>
                <a:latin typeface="Times New Roman" pitchFamily="18" charset="0"/>
                <a:cs typeface="Times New Roman" pitchFamily="18" charset="0"/>
              </a:rPr>
              <a:t>гемокоррекции</a:t>
            </a:r>
            <a:r>
              <a:rPr lang="ru-RU" sz="1600" b="1" dirty="0" smtClean="0">
                <a:solidFill>
                  <a:srgbClr val="2F2E00"/>
                </a:solidFill>
                <a:latin typeface="Times New Roman" pitchFamily="18" charset="0"/>
                <a:cs typeface="Times New Roman" pitchFamily="18" charset="0"/>
              </a:rPr>
              <a:t> в урологии. Большой интерес представляет обзор различных </a:t>
            </a:r>
            <a:r>
              <a:rPr lang="ru-RU" sz="1600" b="1" dirty="0" err="1" smtClean="0">
                <a:solidFill>
                  <a:srgbClr val="2F2E00"/>
                </a:solidFill>
                <a:latin typeface="Times New Roman" pitchFamily="18" charset="0"/>
                <a:cs typeface="Times New Roman" pitchFamily="18" charset="0"/>
              </a:rPr>
              <a:t>малоинвазивных</a:t>
            </a:r>
            <a:r>
              <a:rPr lang="ru-RU" sz="1600" b="1" dirty="0" smtClean="0">
                <a:solidFill>
                  <a:srgbClr val="2F2E00"/>
                </a:solidFill>
                <a:latin typeface="Times New Roman" pitchFamily="18" charset="0"/>
                <a:cs typeface="Times New Roman" pitchFamily="18" charset="0"/>
              </a:rPr>
              <a:t> технологий: </a:t>
            </a:r>
            <a:r>
              <a:rPr lang="ru-RU" sz="1600" b="1" dirty="0" err="1" smtClean="0">
                <a:solidFill>
                  <a:srgbClr val="2F2E00"/>
                </a:solidFill>
                <a:latin typeface="Times New Roman" pitchFamily="18" charset="0"/>
                <a:cs typeface="Times New Roman" pitchFamily="18" charset="0"/>
              </a:rPr>
              <a:t>лапароскопических</a:t>
            </a:r>
            <a:r>
              <a:rPr lang="ru-RU" sz="1600" b="1" dirty="0" smtClean="0">
                <a:solidFill>
                  <a:srgbClr val="2F2E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b="1" dirty="0" err="1" smtClean="0">
                <a:solidFill>
                  <a:srgbClr val="2F2E00"/>
                </a:solidFill>
                <a:latin typeface="Times New Roman" pitchFamily="18" charset="0"/>
                <a:cs typeface="Times New Roman" pitchFamily="18" charset="0"/>
              </a:rPr>
              <a:t>ретроперитонеоскопических</a:t>
            </a:r>
            <a:r>
              <a:rPr lang="ru-RU" sz="1600" b="1" dirty="0" smtClean="0">
                <a:solidFill>
                  <a:srgbClr val="2F2E00"/>
                </a:solidFill>
                <a:latin typeface="Times New Roman" pitchFamily="18" charset="0"/>
                <a:cs typeface="Times New Roman" pitchFamily="18" charset="0"/>
              </a:rPr>
              <a:t> операций, </a:t>
            </a:r>
            <a:r>
              <a:rPr lang="ru-RU" sz="1600" b="1" dirty="0" err="1" smtClean="0">
                <a:solidFill>
                  <a:srgbClr val="2F2E00"/>
                </a:solidFill>
                <a:latin typeface="Times New Roman" pitchFamily="18" charset="0"/>
                <a:cs typeface="Times New Roman" pitchFamily="18" charset="0"/>
              </a:rPr>
              <a:t>перкутанных</a:t>
            </a:r>
            <a:r>
              <a:rPr lang="ru-RU" sz="1600" b="1" dirty="0" smtClean="0">
                <a:solidFill>
                  <a:srgbClr val="2F2E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b="1" dirty="0" err="1" smtClean="0">
                <a:solidFill>
                  <a:srgbClr val="2F2E00"/>
                </a:solidFill>
                <a:latin typeface="Times New Roman" pitchFamily="18" charset="0"/>
                <a:cs typeface="Times New Roman" pitchFamily="18" charset="0"/>
              </a:rPr>
              <a:t>трансуретральных</a:t>
            </a:r>
            <a:r>
              <a:rPr lang="ru-RU" sz="1600" b="1" dirty="0" smtClean="0">
                <a:solidFill>
                  <a:srgbClr val="2F2E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2F2E00"/>
                </a:solidFill>
                <a:latin typeface="Times New Roman" pitchFamily="18" charset="0"/>
                <a:cs typeface="Times New Roman" pitchFamily="18" charset="0"/>
              </a:rPr>
              <a:t>эндоурологических</a:t>
            </a:r>
            <a:r>
              <a:rPr lang="ru-RU" sz="1600" b="1" dirty="0" smtClean="0">
                <a:solidFill>
                  <a:srgbClr val="2F2E00"/>
                </a:solidFill>
                <a:latin typeface="Times New Roman" pitchFamily="18" charset="0"/>
                <a:cs typeface="Times New Roman" pitchFamily="18" charset="0"/>
              </a:rPr>
              <a:t> вмешательств, операций под ультразвуковым и рентгенологическим контролем, ангиографических и микрохирургических операций в урологии. </a:t>
            </a:r>
          </a:p>
          <a:p>
            <a:r>
              <a:rPr lang="ru-RU" sz="1600" b="1" dirty="0" smtClean="0">
                <a:solidFill>
                  <a:srgbClr val="2F2E00"/>
                </a:solidFill>
                <a:latin typeface="Times New Roman" pitchFamily="18" charset="0"/>
                <a:cs typeface="Times New Roman" pitchFamily="18" charset="0"/>
              </a:rPr>
              <a:t>	Коренное отличие данного издания от предшествовавших ему аналогов — его практическая направленность, о чём наиболее ярко свидетельствует четвёртый раздел национального руководства «Урология», включающий клинические рекомендации по диагностике и лечению наиболее распространённых урологических заболеваний. Ряд разделов руководства рассматривает вопросы андрологии: </a:t>
            </a:r>
            <a:r>
              <a:rPr lang="ru-RU" sz="1600" b="1" dirty="0" err="1" smtClean="0">
                <a:solidFill>
                  <a:srgbClr val="2F2E00"/>
                </a:solidFill>
                <a:latin typeface="Times New Roman" pitchFamily="18" charset="0"/>
                <a:cs typeface="Times New Roman" pitchFamily="18" charset="0"/>
              </a:rPr>
              <a:t>эректильную</a:t>
            </a:r>
            <a:r>
              <a:rPr lang="ru-RU" sz="1600" b="1" dirty="0" smtClean="0">
                <a:solidFill>
                  <a:srgbClr val="2F2E00"/>
                </a:solidFill>
                <a:latin typeface="Times New Roman" pitchFamily="18" charset="0"/>
                <a:cs typeface="Times New Roman" pitchFamily="18" charset="0"/>
              </a:rPr>
              <a:t> и репродуктивную дисфункцию, мужское бесплодие, болезнь </a:t>
            </a:r>
            <a:r>
              <a:rPr lang="ru-RU" sz="1600" b="1" dirty="0" err="1" smtClean="0">
                <a:solidFill>
                  <a:srgbClr val="2F2E00"/>
                </a:solidFill>
                <a:latin typeface="Times New Roman" pitchFamily="18" charset="0"/>
                <a:cs typeface="Times New Roman" pitchFamily="18" charset="0"/>
              </a:rPr>
              <a:t>Пейрони</a:t>
            </a:r>
            <a:r>
              <a:rPr lang="ru-RU" sz="1600" b="1" dirty="0" smtClean="0">
                <a:solidFill>
                  <a:srgbClr val="2F2E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solidFill>
                  <a:srgbClr val="2F2E00"/>
                </a:solidFill>
                <a:latin typeface="Times New Roman" pitchFamily="18" charset="0"/>
                <a:cs typeface="Times New Roman" pitchFamily="18" charset="0"/>
              </a:rPr>
              <a:t>приапизм</a:t>
            </a:r>
            <a:r>
              <a:rPr lang="ru-RU" sz="1600" b="1" dirty="0" smtClean="0">
                <a:solidFill>
                  <a:srgbClr val="2F2E00"/>
                </a:solidFill>
                <a:latin typeface="Times New Roman" pitchFamily="18" charset="0"/>
                <a:cs typeface="Times New Roman" pitchFamily="18" charset="0"/>
              </a:rPr>
              <a:t>. Последняя глава отражает некоторые аспекты </a:t>
            </a:r>
            <a:r>
              <a:rPr lang="ru-RU" sz="1600" b="1" dirty="0" err="1" smtClean="0">
                <a:solidFill>
                  <a:srgbClr val="2F2E00"/>
                </a:solidFill>
                <a:latin typeface="Times New Roman" pitchFamily="18" charset="0"/>
                <a:cs typeface="Times New Roman" pitchFamily="18" charset="0"/>
              </a:rPr>
              <a:t>гериатрической</a:t>
            </a:r>
            <a:r>
              <a:rPr lang="ru-RU" sz="1600" b="1" dirty="0" smtClean="0">
                <a:solidFill>
                  <a:srgbClr val="2F2E00"/>
                </a:solidFill>
                <a:latin typeface="Times New Roman" pitchFamily="18" charset="0"/>
                <a:cs typeface="Times New Roman" pitchFamily="18" charset="0"/>
              </a:rPr>
              <a:t> урологии. </a:t>
            </a:r>
            <a:endParaRPr lang="ru-RU" sz="1600" b="1" dirty="0">
              <a:solidFill>
                <a:srgbClr val="2F2E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214290"/>
            <a:ext cx="8929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Лопаткин Н.А. </a:t>
            </a:r>
            <a:r>
              <a:rPr lang="ru-RU" sz="24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Урология:национальное</a:t>
            </a:r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руководство/ Н.А. Лопаткин. –Москва: </a:t>
            </a:r>
            <a:r>
              <a:rPr lang="ru-RU" sz="24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ГЭОТАР-Медиа</a:t>
            </a:r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2009. – 1024 с.- (Серия «Национальные руководства»).</a:t>
            </a:r>
            <a:endParaRPr lang="ru-RU" sz="2400" b="1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428604"/>
            <a:ext cx="8501122" cy="1077218"/>
          </a:xfrm>
          <a:prstGeom prst="rect">
            <a:avLst/>
          </a:prstGeom>
          <a:ln>
            <a:noFill/>
          </a:ln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Национальное руководство по клинической</a:t>
            </a:r>
          </a:p>
          <a:p>
            <a:pPr algn="ctr"/>
            <a:r>
              <a:rPr lang="ru-RU" sz="32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лабораторной диагностике</a:t>
            </a:r>
            <a:endParaRPr lang="ru-RU" sz="32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857364"/>
            <a:ext cx="335758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l="15000" r="14999"/>
          <a:stretch>
            <a:fillRect/>
          </a:stretch>
        </p:blipFill>
        <p:spPr bwMode="auto">
          <a:xfrm>
            <a:off x="5000628" y="1928802"/>
            <a:ext cx="3143271" cy="445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3000000">
              <a:rot lat="600000" lon="18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l="15000" r="14999"/>
          <a:stretch>
            <a:fillRect/>
          </a:stretch>
        </p:blipFill>
        <p:spPr bwMode="auto">
          <a:xfrm>
            <a:off x="4714876" y="2071678"/>
            <a:ext cx="3143271" cy="445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3000000">
              <a:rot lat="600000" lon="18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2071678"/>
            <a:ext cx="2285984" cy="41434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85720" y="1857364"/>
            <a:ext cx="6072230" cy="470898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D5AB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Настоящее издание, направленное в первую очередь на клиническую аудиторию, призвано дать представление о современном состоянии лабораторной медицины, помочь лечащим врачам в подборе наиболее информативных и клинически значимых лабораторных анализов и обеспечить их диагностическую интерпретацию.</a:t>
            </a:r>
          </a:p>
          <a:p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	В то же время в руководстве  приводятся и методические материалы, которые предназначены для специалистов практических клинико-диагностических лабораторий. 	Такой комплексный подход позволяет рассмотреть материал с разных сторон и представить его как справочно-аналитический.</a:t>
            </a:r>
            <a:endParaRPr lang="ru-RU" sz="20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14289"/>
            <a:ext cx="8358246" cy="121444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ru-RU" sz="2000" b="1" dirty="0" smtClean="0">
                <a:ln/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/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Долгова В.В., Меньшикова В.В. Клиническая лабораторная диагностика: национальное руководство: В 2 т. / В.В. Долгова, В.В. Меньшикова. – Москва: </a:t>
            </a:r>
            <a:r>
              <a:rPr lang="ru-RU" sz="2400" b="1" dirty="0" err="1" smtClean="0">
                <a:ln/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ГЭОТАР-Медиа</a:t>
            </a:r>
            <a:r>
              <a:rPr lang="ru-RU" sz="2400" b="1" dirty="0" smtClean="0">
                <a:ln/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2012. – (Серия «Национальные руководства»). </a:t>
            </a:r>
            <a:endParaRPr lang="ru-RU" sz="2000" b="1" dirty="0" smtClean="0">
              <a:ln/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8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5072067" y="1785926"/>
            <a:ext cx="368230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15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3" name="Picture 2" descr="C:\Users\Admin\Documents\руки доктора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214282" y="1714488"/>
            <a:ext cx="5214974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357166"/>
            <a:ext cx="8572560" cy="1143008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Национальное руководство по общественному здоровью и здравоохранению</a:t>
            </a:r>
            <a:endParaRPr lang="ru-RU" sz="32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134217" y="1714488"/>
            <a:ext cx="4294938" cy="45720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1500000">
              <a:rot lat="868751" lon="19464328" rev="21515619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Прямоугольник 2"/>
          <p:cNvSpPr/>
          <p:nvPr/>
        </p:nvSpPr>
        <p:spPr>
          <a:xfrm>
            <a:off x="4286248" y="1071546"/>
            <a:ext cx="4643470" cy="5572164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ru-RU" sz="14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	Руководство содержит информацию о демографическом статусе и показателях здоровья населения РФ, об истории и сегодняшнем состоянии системы здравоохранения РФ. Подробно описаны юридические основы деятельности в здравоохранении, вопросы медицинского права, организации медицинской помощи населению. Отдельные разделы посвящены обеспечению санитарно-эпидемиологического благополучия населения, управлению здравоохранением и качеством медицинской помощи, медицинскому образованию и науке, информатизации и развитию рыночных отношений в здравоохранении. Материал изложен системно, со сравнительным анализом показателей в РФ в динамике и за рубежом. </a:t>
            </a:r>
          </a:p>
          <a:p>
            <a:r>
              <a:rPr lang="ru-RU" sz="14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	В заключение представлена интегральная оценка состояния и деятельности системы здравоохранения РФ, предложены приоритеты и направления развития отрасли на среднесрочную перспективу.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58" y="214290"/>
            <a:ext cx="8429684" cy="9233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ru-RU" b="1" dirty="0" smtClean="0">
                <a:ln w="1905"/>
                <a:solidFill>
                  <a:srgbClr val="A2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Стародубова В.И., Щепина О.П. Общественное здоровье и здравоохранение: национальное руководство</a:t>
            </a:r>
            <a:r>
              <a:rPr lang="ru-RU" b="1" dirty="0" smtClean="0">
                <a:ln w="1905"/>
                <a:solidFill>
                  <a:srgbClr val="A2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Calibri"/>
              </a:rPr>
              <a:t>⁄ В.И. Стародубова, О.П.Щепина.</a:t>
            </a:r>
            <a:r>
              <a:rPr lang="ru-RU" b="1" dirty="0" smtClean="0">
                <a:ln w="1905"/>
                <a:solidFill>
                  <a:srgbClr val="A2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- Москва: </a:t>
            </a:r>
            <a:r>
              <a:rPr lang="ru-RU" b="1" dirty="0" err="1" smtClean="0">
                <a:ln w="1905"/>
                <a:solidFill>
                  <a:srgbClr val="A2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ГЭОТАР-Медиа</a:t>
            </a:r>
            <a:r>
              <a:rPr lang="ru-RU" b="1" dirty="0" smtClean="0">
                <a:ln w="1905"/>
                <a:solidFill>
                  <a:srgbClr val="A2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2014. – 624 с. – (Серия «Национальные руководства»).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785918" y="642918"/>
            <a:ext cx="4357718" cy="314273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Выставка студенческого</a:t>
            </a:r>
          </a:p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читального зала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4500570"/>
            <a:ext cx="8072494" cy="1785950"/>
          </a:xfrm>
          <a:prstGeom prst="rect">
            <a:avLst/>
          </a:prstGeom>
          <a:noFill/>
        </p:spPr>
        <p:txBody>
          <a:bodyPr wrap="none" rtlCol="0">
            <a:prstTxWarp prst="textCurve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Проект   - национальные  руководства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4857752" y="1643050"/>
            <a:ext cx="3429024" cy="4732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3000000">
              <a:rot lat="300000" lon="15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928662" y="1571612"/>
            <a:ext cx="357190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14348" y="285728"/>
            <a:ext cx="7358114" cy="71438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8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Национальное руководство по офтальмологии</a:t>
            </a:r>
            <a:endParaRPr lang="ru-RU" sz="28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357430"/>
            <a:ext cx="8786874" cy="452431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solidFill>
                  <a:srgbClr val="05ACFF"/>
                </a:solidFill>
                <a:latin typeface="Times New Roman" pitchFamily="18" charset="0"/>
                <a:cs typeface="Times New Roman" pitchFamily="18" charset="0"/>
              </a:rPr>
              <a:t>В России, как и во всём мире, продолжает сохраняться тенденция к росту офтальмологической заболеваемости и инвалидности вследствие патологии органа зрения.</a:t>
            </a:r>
          </a:p>
          <a:p>
            <a:r>
              <a:rPr lang="ru-RU" sz="1600" b="1" dirty="0" smtClean="0">
                <a:solidFill>
                  <a:srgbClr val="05ACFF"/>
                </a:solidFill>
                <a:latin typeface="Times New Roman" pitchFamily="18" charset="0"/>
                <a:cs typeface="Times New Roman" pitchFamily="18" charset="0"/>
              </a:rPr>
              <a:t>Национальное руководство по офтальмологии задумано как современное медицинское руководство, объединяющее опыт ведущих российских офтальмологов на основании современных научных данных и доказательной медицины.</a:t>
            </a:r>
          </a:p>
          <a:p>
            <a:r>
              <a:rPr lang="ru-RU" sz="1600" b="1" dirty="0" smtClean="0">
                <a:solidFill>
                  <a:srgbClr val="05ACFF"/>
                </a:solidFill>
                <a:latin typeface="Times New Roman" pitchFamily="18" charset="0"/>
                <a:cs typeface="Times New Roman" pitchFamily="18" charset="0"/>
              </a:rPr>
              <a:t>	Благодаря объединению в авторский коллектив большого числа учёных и практикующих врачей удалось создать руководство, отражающее согласованную позицию по широкому спектру вопросов отечественной офтальмологии.</a:t>
            </a:r>
          </a:p>
          <a:p>
            <a:r>
              <a:rPr lang="ru-RU" sz="1600" b="1" dirty="0" smtClean="0">
                <a:solidFill>
                  <a:srgbClr val="05ACFF"/>
                </a:solidFill>
                <a:latin typeface="Times New Roman" pitchFamily="18" charset="0"/>
                <a:cs typeface="Times New Roman" pitchFamily="18" charset="0"/>
              </a:rPr>
              <a:t>	В национальном руководстве «Офтальмология» отражены не только клинические рекомендации по заболеваниям, но и представлены современные сведения по офтальмологической заболеваемости, организации офтальмологической помощи в России. Подробно освещены аспекты инвалидности вследствие патологии органа зрения.</a:t>
            </a:r>
          </a:p>
          <a:p>
            <a:r>
              <a:rPr lang="ru-RU" sz="1600" b="1" dirty="0" smtClean="0">
                <a:solidFill>
                  <a:srgbClr val="05ACFF"/>
                </a:solidFill>
                <a:latin typeface="Times New Roman" pitchFamily="18" charset="0"/>
                <a:cs typeface="Times New Roman" pitchFamily="18" charset="0"/>
              </a:rPr>
              <a:t>Рекомендации по диагностике и лечению заболеваний основаны не только на опыте ведущих офтальмологических клиник, но и на последних данных, полученных иностранными учёными.</a:t>
            </a:r>
          </a:p>
          <a:p>
            <a:r>
              <a:rPr lang="ru-RU" sz="1600" b="1" dirty="0" smtClean="0">
                <a:solidFill>
                  <a:srgbClr val="05ACFF"/>
                </a:solidFill>
                <a:latin typeface="Times New Roman" pitchFamily="18" charset="0"/>
                <a:cs typeface="Times New Roman" pitchFamily="18" charset="0"/>
              </a:rPr>
              <a:t>	В связи с тем что офтальмология, как практическая область медицины, стремительно развивается, планируется переиздавать национальное руководство каждые три года.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0" y="0"/>
            <a:ext cx="2857500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786050" y="285728"/>
            <a:ext cx="60722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Аветисов С.Э., Егоров Е.А.,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Мошетова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Л.К., 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Нероев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В.В.,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Тахчиди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Х.П. Офтальмология: национальное руководство/ С.Э. Аветисов, Е.А. Егоров, Л.К.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Мошетова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В.В.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Нероев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Х.П.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Тахчиди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– Москва: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ГЭОТАР-Медиа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2008. – 944с. – (Серия «Национальные руководства»).</a:t>
            </a:r>
            <a:endParaRPr lang="ru-RU" sz="20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39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1428728" y="2000240"/>
            <a:ext cx="340996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lum bright="-40000" contrast="40000"/>
          </a:blip>
          <a:srcRect/>
          <a:stretch>
            <a:fillRect/>
          </a:stretch>
        </p:blipFill>
        <p:spPr bwMode="auto">
          <a:xfrm>
            <a:off x="4500562" y="2000240"/>
            <a:ext cx="3214710" cy="404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Lef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TextBox 3"/>
          <p:cNvSpPr txBox="1"/>
          <p:nvPr/>
        </p:nvSpPr>
        <p:spPr>
          <a:xfrm>
            <a:off x="214283" y="357166"/>
            <a:ext cx="8643998" cy="135732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Национальное руководство по гастроэнтерологии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39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57554" y="1785925"/>
            <a:ext cx="5500726" cy="4801314"/>
          </a:xfrm>
          <a:prstGeom prst="rect">
            <a:avLst/>
          </a:prstGeom>
          <a:solidFill>
            <a:srgbClr val="1C397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Настоящее издание  освещает вопросы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гастроэнтерологии и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гепатологии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наиболее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важных для практического врача аспектах. В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книге отражены современные представления об этиологии и патогенезе заболеваний органов пищеварения. Лечение данных заболеваний, представленное в руководстве, довольно близко к стандартам, принятым в большинстве экономически развитых стран мира.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В книге изложены  сведения, которые отразили новейшие достижения в таких быстро развивающихся областях, как клеточная и молекулярная биология,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молекулярная генетика, медицинская технология.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Все приведенные материалы рекомендованы Российской гастроэнтерологической ассоциацией,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Российским обществом по изучению печени и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ведущими научно-исследовательскими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институтами.</a:t>
            </a:r>
            <a:endPara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14290"/>
            <a:ext cx="9144000" cy="1200329"/>
          </a:xfrm>
          <a:prstGeom prst="rect">
            <a:avLst/>
          </a:prstGeom>
          <a:solidFill>
            <a:srgbClr val="1C397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Ивашкина В.Т., Лапина Т.Л. Гастроэнтерология: национальное руководство/ В.Т Ивашкина, Т.Л. Лапина. – Москва: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ГЭОТАР-Медиа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2008. – 704 с. – (Серия «Национальные руководства»).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lum bright="-20000" contrast="10000"/>
          </a:blip>
          <a:srcRect l="15584" t="14926" r="14286" b="11940"/>
          <a:stretch>
            <a:fillRect/>
          </a:stretch>
        </p:blipFill>
        <p:spPr bwMode="auto">
          <a:xfrm>
            <a:off x="214282" y="1857364"/>
            <a:ext cx="2928958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56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571480"/>
            <a:ext cx="8358246" cy="1000132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slope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Животное насыщается, человек ест, умный человек умеет питаться</a:t>
            </a:r>
            <a:endParaRPr lang="ru-RU" sz="20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5572140"/>
            <a:ext cx="8544198" cy="107157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slop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Брилья-Саварен</a:t>
            </a:r>
            <a:r>
              <a:rPr lang="ru-RU" sz="20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французский философ, автор трактата «Физиология вкуса»</a:t>
            </a:r>
            <a:endParaRPr lang="ru-RU" sz="20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857224" y="1500174"/>
            <a:ext cx="6858048" cy="42148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-30000" contrast="40000"/>
          </a:blip>
          <a:srcRect/>
          <a:stretch>
            <a:fillRect/>
          </a:stretch>
        </p:blipFill>
        <p:spPr bwMode="auto">
          <a:xfrm>
            <a:off x="4500562" y="2252256"/>
            <a:ext cx="2500330" cy="381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1500166" y="2357430"/>
            <a:ext cx="328614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TextBox 3"/>
          <p:cNvSpPr txBox="1"/>
          <p:nvPr/>
        </p:nvSpPr>
        <p:spPr>
          <a:xfrm>
            <a:off x="642910" y="500042"/>
            <a:ext cx="7898444" cy="58477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Национальное руководство по кардиологии</a:t>
            </a:r>
            <a:endParaRPr lang="ru-RU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85728"/>
            <a:ext cx="8643998" cy="107157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Беленков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Ю.Н.,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Оганов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Р.Г. Кардиология: национальное руководство/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Ю.Н.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Беленков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Р.Г.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Оганов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-  Москва: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ГЭОТАР-Медиа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2008. –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1232 с. – (Серия «Национальные руководства»).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643050"/>
            <a:ext cx="871543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EAEAEA"/>
                </a:solidFill>
              </a:rPr>
              <a:t>	</a:t>
            </a:r>
            <a:r>
              <a:rPr lang="ru-RU" sz="2000" b="1" dirty="0" smtClean="0">
                <a:solidFill>
                  <a:srgbClr val="EAEAEA"/>
                </a:solidFill>
                <a:latin typeface="Times New Roman" pitchFamily="18" charset="0"/>
                <a:cs typeface="Times New Roman" pitchFamily="18" charset="0"/>
              </a:rPr>
              <a:t>В национальном руководстве приведены рекомендации</a:t>
            </a:r>
          </a:p>
          <a:p>
            <a:r>
              <a:rPr lang="ru-RU" sz="2000" b="1" dirty="0" smtClean="0">
                <a:solidFill>
                  <a:srgbClr val="EAEAEA"/>
                </a:solidFill>
                <a:latin typeface="Times New Roman" pitchFamily="18" charset="0"/>
                <a:cs typeface="Times New Roman" pitchFamily="18" charset="0"/>
              </a:rPr>
              <a:t>по профилактике, диагностике, лечению </a:t>
            </a:r>
            <a:r>
              <a:rPr lang="ru-RU" sz="2000" b="1" dirty="0" err="1" smtClean="0">
                <a:solidFill>
                  <a:srgbClr val="EAEAEA"/>
                </a:solidFill>
                <a:latin typeface="Times New Roman" pitchFamily="18" charset="0"/>
                <a:cs typeface="Times New Roman" pitchFamily="18" charset="0"/>
              </a:rPr>
              <a:t>сердечно-сосудистых</a:t>
            </a:r>
            <a:endParaRPr lang="ru-RU" sz="2000" b="1" dirty="0" smtClean="0">
              <a:solidFill>
                <a:srgbClr val="EAEAEA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EAEAEA"/>
                </a:solidFill>
                <a:latin typeface="Times New Roman" pitchFamily="18" charset="0"/>
                <a:cs typeface="Times New Roman" pitchFamily="18" charset="0"/>
              </a:rPr>
              <a:t>заболеваний и реабилитации кардиологических больных. Особое внимание уделено ведению больных с артериальной гипертензией, стабильной стенокардией, хронической сердечной недостаточностью. Важнейшим аспектом врачебной деятельности в настоящее время является профилактика заболеваний сердечно- сосудистой системы.</a:t>
            </a:r>
          </a:p>
          <a:p>
            <a:r>
              <a:rPr lang="ru-RU" sz="2000" b="1" dirty="0" smtClean="0">
                <a:solidFill>
                  <a:srgbClr val="EAEAEA"/>
                </a:solidFill>
                <a:latin typeface="Times New Roman" pitchFamily="18" charset="0"/>
                <a:cs typeface="Times New Roman" pitchFamily="18" charset="0"/>
              </a:rPr>
              <a:t>	Рекомендации по диагностике и лечению основаны на обширном</a:t>
            </a:r>
          </a:p>
          <a:p>
            <a:r>
              <a:rPr lang="ru-RU" sz="2000" b="1" dirty="0" smtClean="0">
                <a:solidFill>
                  <a:srgbClr val="EAEAEA"/>
                </a:solidFill>
                <a:latin typeface="Times New Roman" pitchFamily="18" charset="0"/>
                <a:cs typeface="Times New Roman" pitchFamily="18" charset="0"/>
              </a:rPr>
              <a:t>клиническом опыте работы ведущих отечественных клиник и результатах многоцентровых научных исследований, проведенных как в нашей стране, так и</a:t>
            </a:r>
          </a:p>
          <a:p>
            <a:r>
              <a:rPr lang="ru-RU" sz="2000" b="1" dirty="0" smtClean="0">
                <a:solidFill>
                  <a:srgbClr val="EAEAEA"/>
                </a:solidFill>
                <a:latin typeface="Times New Roman" pitchFamily="18" charset="0"/>
                <a:cs typeface="Times New Roman" pitchFamily="18" charset="0"/>
              </a:rPr>
              <a:t>за рубежом.</a:t>
            </a:r>
          </a:p>
          <a:p>
            <a:r>
              <a:rPr lang="ru-RU" dirty="0" smtClean="0">
                <a:solidFill>
                  <a:srgbClr val="EAEAEA"/>
                </a:solidFill>
              </a:rPr>
              <a:t>	</a:t>
            </a:r>
          </a:p>
          <a:p>
            <a:endParaRPr lang="ru-RU" dirty="0">
              <a:solidFill>
                <a:srgbClr val="EAEAEA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6250" t="7229" r="6250" b="6023"/>
          <a:stretch>
            <a:fillRect/>
          </a:stretch>
        </p:blipFill>
        <p:spPr bwMode="auto">
          <a:xfrm>
            <a:off x="2857488" y="4786322"/>
            <a:ext cx="2286016" cy="1857388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572132" y="4786322"/>
            <a:ext cx="2214578" cy="1857388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2307</TotalTime>
  <Words>573</Words>
  <Application>Microsoft Office PowerPoint</Application>
  <PresentationFormat>Экран (4:3)</PresentationFormat>
  <Paragraphs>107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301</cp:revision>
  <dcterms:created xsi:type="dcterms:W3CDTF">2013-12-18T09:11:19Z</dcterms:created>
  <dcterms:modified xsi:type="dcterms:W3CDTF">2015-09-28T07:09:15Z</dcterms:modified>
</cp:coreProperties>
</file>