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  <p:sldId id="276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ADA"/>
    <a:srgbClr val="271B6F"/>
    <a:srgbClr val="30218B"/>
    <a:srgbClr val="3F2BB7"/>
    <a:srgbClr val="BE3330"/>
    <a:srgbClr val="902724"/>
    <a:srgbClr val="942E2C"/>
    <a:srgbClr val="8E7F7E"/>
    <a:srgbClr val="CDB7B7"/>
    <a:srgbClr val="BA3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39F8-36E4-4274-85F6-022CFB4E43D6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109-9116-417A-A4A5-56C5B8C24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39F8-36E4-4274-85F6-022CFB4E43D6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109-9116-417A-A4A5-56C5B8C24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39F8-36E4-4274-85F6-022CFB4E43D6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109-9116-417A-A4A5-56C5B8C24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39F8-36E4-4274-85F6-022CFB4E43D6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109-9116-417A-A4A5-56C5B8C24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39F8-36E4-4274-85F6-022CFB4E43D6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109-9116-417A-A4A5-56C5B8C24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39F8-36E4-4274-85F6-022CFB4E43D6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109-9116-417A-A4A5-56C5B8C24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39F8-36E4-4274-85F6-022CFB4E43D6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109-9116-417A-A4A5-56C5B8C24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39F8-36E4-4274-85F6-022CFB4E43D6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109-9116-417A-A4A5-56C5B8C24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39F8-36E4-4274-85F6-022CFB4E43D6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109-9116-417A-A4A5-56C5B8C24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39F8-36E4-4274-85F6-022CFB4E43D6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109-9116-417A-A4A5-56C5B8C24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39F8-36E4-4274-85F6-022CFB4E43D6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109-9116-417A-A4A5-56C5B8C24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A39F8-36E4-4274-85F6-022CFB4E43D6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A5109-9116-417A-A4A5-56C5B8C24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Мои документы\библиот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Пользователь\Мои документы\детхир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429000"/>
            <a:ext cx="1930461" cy="274926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sp>
        <p:nvSpPr>
          <p:cNvPr id="4" name="TextBox 3"/>
          <p:cNvSpPr txBox="1"/>
          <p:nvPr/>
        </p:nvSpPr>
        <p:spPr>
          <a:xfrm>
            <a:off x="1785918" y="642918"/>
            <a:ext cx="4714908" cy="923330"/>
          </a:xfrm>
          <a:prstGeom prst="rect">
            <a:avLst/>
          </a:prstGeom>
          <a:noFill/>
          <a:ln w="88900" cap="sq" cmpd="tri">
            <a:solidFill>
              <a:srgbClr val="CD7371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Детская хирургия : национальное руководст-</a:t>
            </a:r>
          </a:p>
          <a:p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 </a:t>
            </a:r>
            <a:r>
              <a:rPr lang="en-US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 </a:t>
            </a:r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 ред. Ю. Ф. Исакова, А. Ф. Дронова. – </a:t>
            </a:r>
          </a:p>
          <a:p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М. : ГЭОТАР-Медиа, 2014. – 1168 с.</a:t>
            </a:r>
            <a:endParaRPr lang="ru-RU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714356"/>
            <a:ext cx="19713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571472" y="1785926"/>
            <a:ext cx="5893601" cy="1200329"/>
          </a:xfrm>
          <a:prstGeom prst="rect">
            <a:avLst/>
          </a:prstGeom>
          <a:noFill/>
          <a:ln w="88900" cmpd="tri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Руководство содержит актуальную информацию  о ди-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агностике и лечении основных пороков развития и хи-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рургических заболеваний детского возраста с учетом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возрастных особенностей детского организма.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3929066"/>
            <a:ext cx="5786478" cy="923330"/>
          </a:xfrm>
          <a:prstGeom prst="rect">
            <a:avLst/>
          </a:prstGeom>
          <a:noFill/>
          <a:ln w="88900" cap="rnd" cmpd="tri">
            <a:solidFill>
              <a:srgbClr val="7C2E2C"/>
            </a:solidFill>
            <a:prstDash val="solid"/>
            <a:beve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Детская хирургия. Краткая версия национального руко-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водства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под ред. А. Ю. Разумовского. – М.: ГЭОТАР-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Медиа, 2016. - 784 с.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5000636"/>
            <a:ext cx="5969904" cy="1200329"/>
          </a:xfrm>
          <a:prstGeom prst="rect">
            <a:avLst/>
          </a:prstGeom>
          <a:noFill/>
          <a:ln w="88900" cmpd="tri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В книге представлены новейшие методы визуализации </a:t>
            </a:r>
          </a:p>
          <a:p>
            <a:r>
              <a:rPr lang="ru-RU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патологических процессов различных органов ребенка и </a:t>
            </a:r>
          </a:p>
          <a:p>
            <a:r>
              <a:rPr lang="ru-RU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внедрение в клиническую практику малоинвазивных ме-</a:t>
            </a:r>
          </a:p>
          <a:p>
            <a:r>
              <a:rPr lang="ru-RU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тодов оперативного лечения.</a:t>
            </a:r>
            <a:endParaRPr lang="ru-RU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571480"/>
            <a:ext cx="7043275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softEdge rad="63500"/>
          </a:effectLst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«Страдание, боль – это вызов на борьбу, это сторожевой крик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жизни, обращающий внимание на опасность»</a:t>
            </a:r>
          </a:p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А. И. Герцен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http://www.knigisosklada.ru/images/books/214/big/214729.jpg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6786578" y="3643314"/>
            <a:ext cx="1692092" cy="24660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7" name="Picture 3" descr="C:\Documents and Settings\Пользователь\Мои документы\кард.jpg"/>
          <p:cNvPicPr>
            <a:picLocks noChangeAspect="1" noChangeArrowheads="1"/>
          </p:cNvPicPr>
          <p:nvPr/>
        </p:nvPicPr>
        <p:blipFill>
          <a:blip r:embed="rId3">
            <a:lum bright="21000" contrast="10000"/>
          </a:blip>
          <a:srcRect l="34999" t="20305" r="35001" b="20944"/>
          <a:stretch>
            <a:fillRect/>
          </a:stretch>
        </p:blipFill>
        <p:spPr bwMode="auto">
          <a:xfrm>
            <a:off x="928662" y="1785926"/>
            <a:ext cx="1702351" cy="25003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RightFacing">
              <a:rot lat="276114" lon="19844239" rev="39862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TextBox 5"/>
          <p:cNvSpPr txBox="1"/>
          <p:nvPr/>
        </p:nvSpPr>
        <p:spPr>
          <a:xfrm>
            <a:off x="2643174" y="1643050"/>
            <a:ext cx="6000792" cy="646331"/>
          </a:xfrm>
          <a:prstGeom prst="rect">
            <a:avLst/>
          </a:prstGeom>
          <a:solidFill>
            <a:srgbClr val="F4DAD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Кардиология детского возраста </a:t>
            </a:r>
            <a:r>
              <a:rPr lang="en-US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ru-RU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под ред. А. Д. Царегород-</a:t>
            </a:r>
          </a:p>
          <a:p>
            <a:r>
              <a:rPr lang="ru-RU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цева и др. – М.: ГЭОТАР-Медиа, 2014. – 784 с.: ил.</a:t>
            </a:r>
            <a:endParaRPr lang="ru-RU" dirty="0">
              <a:ln w="18415" cmpd="sng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2428868"/>
            <a:ext cx="6033126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>
                  <a:solidFill>
                    <a:srgbClr val="C04040"/>
                  </a:solidFill>
                </a:ln>
                <a:gradFill flip="none" rotWithShape="1">
                  <a:gsLst>
                    <a:gs pos="0">
                      <a:srgbClr val="CD7371">
                        <a:shade val="30000"/>
                        <a:satMod val="115000"/>
                      </a:srgbClr>
                    </a:gs>
                    <a:gs pos="50000">
                      <a:srgbClr val="CD7371">
                        <a:shade val="67500"/>
                        <a:satMod val="115000"/>
                      </a:srgbClr>
                    </a:gs>
                    <a:gs pos="100000">
                      <a:srgbClr val="CD7371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Книга включает все разделы детской кардиологии.</a:t>
            </a:r>
          </a:p>
          <a:p>
            <a:r>
              <a:rPr lang="ru-RU" b="1" dirty="0" smtClean="0">
                <a:ln w="1905">
                  <a:solidFill>
                    <a:srgbClr val="C04040"/>
                  </a:solidFill>
                </a:ln>
                <a:gradFill flip="none" rotWithShape="1">
                  <a:gsLst>
                    <a:gs pos="0">
                      <a:srgbClr val="CD7371">
                        <a:shade val="30000"/>
                        <a:satMod val="115000"/>
                      </a:srgbClr>
                    </a:gs>
                    <a:gs pos="50000">
                      <a:srgbClr val="CD7371">
                        <a:shade val="67500"/>
                        <a:satMod val="115000"/>
                      </a:srgbClr>
                    </a:gs>
                    <a:gs pos="100000">
                      <a:srgbClr val="CD7371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Освещены современные методы диагностики и кардио – </a:t>
            </a:r>
          </a:p>
          <a:p>
            <a:r>
              <a:rPr lang="ru-RU" b="1" dirty="0" smtClean="0">
                <a:ln w="1905">
                  <a:solidFill>
                    <a:srgbClr val="C04040"/>
                  </a:solidFill>
                </a:ln>
                <a:gradFill flip="none" rotWithShape="1">
                  <a:gsLst>
                    <a:gs pos="0">
                      <a:srgbClr val="CD7371">
                        <a:shade val="30000"/>
                        <a:satMod val="115000"/>
                      </a:srgbClr>
                    </a:gs>
                    <a:gs pos="50000">
                      <a:srgbClr val="CD7371">
                        <a:shade val="67500"/>
                        <a:satMod val="115000"/>
                      </a:srgbClr>
                    </a:gs>
                    <a:gs pos="100000">
                      <a:srgbClr val="CD7371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хургической коррекции заболеваний сердца.</a:t>
            </a:r>
            <a:endParaRPr lang="ru-RU" b="1" dirty="0">
              <a:ln w="1905">
                <a:solidFill>
                  <a:srgbClr val="C04040"/>
                </a:solidFill>
              </a:ln>
              <a:gradFill flip="none" rotWithShape="1">
                <a:gsLst>
                  <a:gs pos="0">
                    <a:srgbClr val="CD7371">
                      <a:shade val="30000"/>
                      <a:satMod val="115000"/>
                    </a:srgbClr>
                  </a:gs>
                  <a:gs pos="50000">
                    <a:srgbClr val="CD7371">
                      <a:shade val="67500"/>
                      <a:satMod val="115000"/>
                    </a:srgbClr>
                  </a:gs>
                  <a:gs pos="100000">
                    <a:srgbClr val="CD7371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4429132"/>
            <a:ext cx="6143668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75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Детская ревматология: Руководство для врачей</a:t>
            </a:r>
            <a:r>
              <a:rPr lang="en-US" sz="175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ru-RU" sz="175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 ред. </a:t>
            </a:r>
          </a:p>
          <a:p>
            <a:r>
              <a:rPr lang="ru-RU" sz="175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А.А.Баранова. - М.: Медицина, 2002. - 336 с. - ил.</a:t>
            </a:r>
            <a:endParaRPr lang="ru-RU" sz="175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5214950"/>
            <a:ext cx="5857916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>
                  <a:solidFill>
                    <a:schemeClr val="accent2"/>
                  </a:solidFill>
                </a:ln>
                <a:gradFill flip="none" rotWithShape="1">
                  <a:gsLst>
                    <a:gs pos="0">
                      <a:srgbClr val="BE3330">
                        <a:shade val="30000"/>
                        <a:satMod val="115000"/>
                      </a:srgbClr>
                    </a:gs>
                    <a:gs pos="50000">
                      <a:srgbClr val="BE3330">
                        <a:shade val="67500"/>
                        <a:satMod val="115000"/>
                      </a:srgbClr>
                    </a:gs>
                    <a:gs pos="100000">
                      <a:srgbClr val="BE333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В руководстве освещены ревматические заболевания у детей, новые методы диагностики и лечения данной патологии.</a:t>
            </a:r>
            <a:endParaRPr lang="ru-RU" b="1" dirty="0">
              <a:ln w="1905">
                <a:solidFill>
                  <a:schemeClr val="accent2"/>
                </a:solidFill>
              </a:ln>
              <a:gradFill flip="none" rotWithShape="1">
                <a:gsLst>
                  <a:gs pos="0">
                    <a:srgbClr val="BE3330">
                      <a:shade val="30000"/>
                      <a:satMod val="115000"/>
                    </a:srgbClr>
                  </a:gs>
                  <a:gs pos="50000">
                    <a:srgbClr val="BE3330">
                      <a:shade val="67500"/>
                      <a:satMod val="115000"/>
                    </a:srgbClr>
                  </a:gs>
                  <a:gs pos="100000">
                    <a:srgbClr val="BE333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Пользователь\Мои документы\обр.jpg"/>
          <p:cNvPicPr>
            <a:picLocks noChangeAspect="1" noChangeArrowheads="1"/>
          </p:cNvPicPr>
          <p:nvPr/>
        </p:nvPicPr>
        <p:blipFill>
          <a:blip r:embed="rId2"/>
          <a:srcRect l="14389" r="15735"/>
          <a:stretch>
            <a:fillRect/>
          </a:stretch>
        </p:blipFill>
        <p:spPr bwMode="auto">
          <a:xfrm flipH="1">
            <a:off x="714348" y="1714488"/>
            <a:ext cx="1939149" cy="2928958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Documents and Settings\Пользователь\Мои документы\скор.jpg"/>
          <p:cNvPicPr>
            <a:picLocks noChangeAspect="1" noChangeArrowheads="1"/>
          </p:cNvPicPr>
          <p:nvPr/>
        </p:nvPicPr>
        <p:blipFill>
          <a:blip r:embed="rId3"/>
          <a:srcRect l="19833" r="20167"/>
          <a:stretch>
            <a:fillRect/>
          </a:stretch>
        </p:blipFill>
        <p:spPr bwMode="auto">
          <a:xfrm>
            <a:off x="1142976" y="3786190"/>
            <a:ext cx="1785950" cy="2455681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21080813">
            <a:off x="3369072" y="1087786"/>
            <a:ext cx="4507516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>
                  <a:solidFill>
                    <a:srgbClr val="0070C0"/>
                  </a:solidFill>
                </a:ln>
              </a:rPr>
              <a:t>Детская онкология. Национальное руководство </a:t>
            </a:r>
            <a:r>
              <a:rPr lang="en-US" sz="1600" dirty="0" smtClean="0">
                <a:ln>
                  <a:solidFill>
                    <a:srgbClr val="0070C0"/>
                  </a:solidFill>
                </a:ln>
              </a:rPr>
              <a:t>/ </a:t>
            </a:r>
          </a:p>
          <a:p>
            <a:r>
              <a:rPr lang="ru-RU" sz="1600" dirty="0" smtClean="0">
                <a:ln>
                  <a:solidFill>
                    <a:srgbClr val="0070C0"/>
                  </a:solidFill>
                </a:ln>
              </a:rPr>
              <a:t>Под ред. М. Д. Алиева и др. – М.: Издательская</a:t>
            </a:r>
          </a:p>
          <a:p>
            <a:r>
              <a:rPr lang="ru-RU" sz="1600" dirty="0" smtClean="0">
                <a:ln>
                  <a:solidFill>
                    <a:srgbClr val="0070C0"/>
                  </a:solidFill>
                </a:ln>
              </a:rPr>
              <a:t>Группа РОНЦ, 2012. – 684 с.: ил.</a:t>
            </a:r>
            <a:endParaRPr lang="ru-RU" sz="1600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2143116"/>
            <a:ext cx="5688737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</a:rPr>
              <a:t>    Руководство  содержит современную информацию о </a:t>
            </a:r>
          </a:p>
          <a:p>
            <a:r>
              <a:rPr lang="ru-RU" dirty="0" smtClean="0">
                <a:ln>
                  <a:solidFill>
                    <a:srgbClr val="0070C0"/>
                  </a:solidFill>
                </a:ln>
              </a:rPr>
              <a:t>диагностике и лечении основных онкологических забо-</a:t>
            </a:r>
          </a:p>
          <a:p>
            <a:r>
              <a:rPr lang="ru-RU" dirty="0" smtClean="0">
                <a:ln>
                  <a:solidFill>
                    <a:srgbClr val="0070C0"/>
                  </a:solidFill>
                </a:ln>
              </a:rPr>
              <a:t>леваний, встречающихся в детском возрасте.</a:t>
            </a:r>
            <a:endParaRPr lang="ru-RU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 rot="502969">
            <a:off x="3408176" y="3766034"/>
            <a:ext cx="4444973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>
                  <a:solidFill>
                    <a:srgbClr val="0070C0"/>
                  </a:solidFill>
                </a:ln>
              </a:rPr>
              <a:t>Шайтор, В. М.</a:t>
            </a:r>
          </a:p>
          <a:p>
            <a:r>
              <a:rPr lang="ru-RU" sz="1600" dirty="0" smtClean="0">
                <a:ln>
                  <a:solidFill>
                    <a:srgbClr val="0070C0"/>
                  </a:solidFill>
                </a:ln>
              </a:rPr>
              <a:t>     Скорая и неотложная медицинская помощь</a:t>
            </a:r>
          </a:p>
          <a:p>
            <a:r>
              <a:rPr lang="ru-RU" sz="1600" dirty="0" smtClean="0">
                <a:ln>
                  <a:solidFill>
                    <a:srgbClr val="0070C0"/>
                  </a:solidFill>
                </a:ln>
              </a:rPr>
              <a:t>детям : краткое руководство для врачей </a:t>
            </a:r>
            <a:r>
              <a:rPr lang="en-US" sz="1600" dirty="0" smtClean="0">
                <a:ln>
                  <a:solidFill>
                    <a:srgbClr val="0070C0"/>
                  </a:solidFill>
                </a:ln>
              </a:rPr>
              <a:t>/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</a:rPr>
              <a:t> - 2-е</a:t>
            </a:r>
          </a:p>
          <a:p>
            <a:r>
              <a:rPr lang="ru-RU" sz="1600" dirty="0" smtClean="0">
                <a:ln>
                  <a:solidFill>
                    <a:srgbClr val="0070C0"/>
                  </a:solidFill>
                </a:ln>
              </a:rPr>
              <a:t>изд. – М. : ГЭОТАР – Медиа, 2016. – 416 с.</a:t>
            </a:r>
            <a:endParaRPr lang="ru-RU" sz="1600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41" y="5000636"/>
            <a:ext cx="5429288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glow rad="139700">
              <a:schemeClr val="accent5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      В книге представлены сведения об основных</a:t>
            </a:r>
          </a:p>
          <a:p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неотложных состояниях у детей и подростков, пред-</a:t>
            </a:r>
          </a:p>
          <a:p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ложены алгоритмы действия врача по оказанию экстренной медицинской помощи детям.</a:t>
            </a:r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642918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Педиатрия – наука о здоровом и больном ребенке;</a:t>
            </a:r>
          </a:p>
          <a:p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это область медицины, которая отвечает за будущее общества, его перспективу.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Documents and Settings\Пользователь\Мои документы\рож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429132"/>
            <a:ext cx="1889125" cy="179546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3" name="Picture 5" descr="C:\Documents and Settings\Пользователь\Мои документы\секр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928934"/>
            <a:ext cx="2019300" cy="303847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 rot="20652073">
            <a:off x="2526665" y="2127152"/>
            <a:ext cx="525862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Полин Р. А., Дигмар М. Ф.</a:t>
            </a:r>
          </a:p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Секреты педиатрии </a:t>
            </a:r>
            <a:r>
              <a:rPr lang="en-US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 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Пер. с англ. – М. – СПб.: </a:t>
            </a:r>
          </a:p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«Невский Диалект», 1999. – 784 с., ил.</a:t>
            </a:r>
            <a:endParaRPr lang="ru-RU" b="1" dirty="0">
              <a:ln w="1143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20631898">
            <a:off x="2494096" y="3562547"/>
            <a:ext cx="650631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942E2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В книге рассмотрен широкий спектр вопросов по методам</a:t>
            </a:r>
          </a:p>
          <a:p>
            <a:r>
              <a:rPr lang="ru-RU" b="1" dirty="0" smtClean="0">
                <a:ln w="11430"/>
                <a:solidFill>
                  <a:srgbClr val="942E2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обследования и лечения пациентов, начиная с пренаталь-</a:t>
            </a:r>
          </a:p>
          <a:p>
            <a:r>
              <a:rPr lang="ru-RU" b="1" dirty="0" smtClean="0">
                <a:ln w="11430"/>
                <a:solidFill>
                  <a:srgbClr val="942E2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ного периода развития до старшего подорсткового возраста</a:t>
            </a:r>
            <a:endParaRPr lang="ru-RU" b="1" dirty="0">
              <a:ln w="11430"/>
              <a:solidFill>
                <a:srgbClr val="942E2C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357694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6" name="Picture 4" descr="C:\Documents and Settings\Пользователь\Мои документы\детпит2.jpg"/>
          <p:cNvPicPr>
            <a:picLocks noChangeAspect="1" noChangeArrowheads="1"/>
          </p:cNvPicPr>
          <p:nvPr/>
        </p:nvPicPr>
        <p:blipFill>
          <a:blip r:embed="rId2"/>
          <a:srcRect l="28056" t="17576" r="27730" b="16921"/>
          <a:stretch>
            <a:fillRect/>
          </a:stretch>
        </p:blipFill>
        <p:spPr bwMode="auto">
          <a:xfrm>
            <a:off x="6572264" y="642918"/>
            <a:ext cx="1928826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Овал 6"/>
          <p:cNvSpPr/>
          <p:nvPr/>
        </p:nvSpPr>
        <p:spPr>
          <a:xfrm rot="20714303">
            <a:off x="850478" y="758530"/>
            <a:ext cx="4562910" cy="17524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«Здоровье намного больше зависит от наших привычек и питания, чем от врачебного искусства»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Д. Леббок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 rot="866100">
            <a:off x="715101" y="2714692"/>
            <a:ext cx="7714544" cy="218436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руководстве в полном объеме рассматриваются теоретические и практические вопросы, касающиеся различных аспектов питания детей и подростков. Большое внимание уделено вопросам питания беременных женщин и кормящих матерей.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2910" y="4786322"/>
            <a:ext cx="6572296" cy="1343028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Детское питание: Руководство для врачей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Под ред. В. А. Тутельяна, И. Я. Коня. – М.: ООО «Издательство «Медицинское информационное агенство» , 2013. – 744 с.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857224" y="357166"/>
            <a:ext cx="7643866" cy="2714644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«Чем больше продвигается наука в изучении причин болезни, тем более выступает то общее положение, что предупреждать болезни гораздо легче, чем их лечить»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И. И. Мечников</a:t>
            </a:r>
          </a:p>
        </p:txBody>
      </p:sp>
      <p:sp>
        <p:nvSpPr>
          <p:cNvPr id="6" name="Облако 5"/>
          <p:cNvSpPr/>
          <p:nvPr/>
        </p:nvSpPr>
        <p:spPr>
          <a:xfrm rot="1268738">
            <a:off x="3130749" y="2581292"/>
            <a:ext cx="4614179" cy="35644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Одним из  основных направлений педиатрии является создание комплексной системы профилактики детских заболеваний и организация здорового  образа жизни.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0" name="Picture 2" descr="C:\Documents and Settings\Пользователь\Мои документы\карикату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429000"/>
            <a:ext cx="2857500" cy="28194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здоровый обра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2916" y="0"/>
            <a:ext cx="9386916" cy="7037363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Мои документы\рож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429132"/>
            <a:ext cx="2320640" cy="221455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428604"/>
            <a:ext cx="5683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Периодические издания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5" name="Picture 3" descr="C:\Documents and Settings\Пользователь\Мои документы\анимация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071678"/>
            <a:ext cx="1828786" cy="1505232"/>
          </a:xfrm>
          <a:prstGeom prst="rect">
            <a:avLst/>
          </a:prstGeom>
          <a:noFill/>
        </p:spPr>
      </p:pic>
      <p:pic>
        <p:nvPicPr>
          <p:cNvPr id="3076" name="Picture 4" descr="C:\Documents and Settings\Пользователь\Мои документы\пджур.jpg"/>
          <p:cNvPicPr>
            <a:picLocks noChangeAspect="1" noChangeArrowheads="1"/>
          </p:cNvPicPr>
          <p:nvPr/>
        </p:nvPicPr>
        <p:blipFill>
          <a:blip r:embed="rId3"/>
          <a:srcRect l="31114" t="7915" r="41651" b="6771"/>
          <a:stretch>
            <a:fillRect/>
          </a:stretch>
        </p:blipFill>
        <p:spPr bwMode="auto">
          <a:xfrm rot="609754">
            <a:off x="6194466" y="1496934"/>
            <a:ext cx="2037446" cy="2852487"/>
          </a:xfrm>
          <a:prstGeom prst="rect">
            <a:avLst/>
          </a:prstGeom>
          <a:noFill/>
          <a:ln>
            <a:solidFill>
              <a:srgbClr val="F4DADA"/>
            </a:solidFill>
          </a:ln>
        </p:spPr>
      </p:pic>
      <p:pic>
        <p:nvPicPr>
          <p:cNvPr id="3077" name="Picture 5" descr="C:\Documents and Settings\Пользователь\Мои документы\роспед.jpg"/>
          <p:cNvPicPr>
            <a:picLocks noChangeAspect="1" noChangeArrowheads="1"/>
          </p:cNvPicPr>
          <p:nvPr/>
        </p:nvPicPr>
        <p:blipFill>
          <a:blip r:embed="rId4"/>
          <a:srcRect l="31331" t="6181" r="41620" b="6319"/>
          <a:stretch>
            <a:fillRect/>
          </a:stretch>
        </p:blipFill>
        <p:spPr bwMode="auto">
          <a:xfrm rot="21099939">
            <a:off x="1079298" y="1607152"/>
            <a:ext cx="2010203" cy="27459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0034" y="4286256"/>
            <a:ext cx="3874715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Ведущее научно-практическое издание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широкого круга врачей-педиатров,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котором освещаются вопросы диагнос-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тики, лечения и профилактики детских 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заболеваний, оригинальные исследова-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ния по проблемам педиатрии.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4876" y="4357694"/>
            <a:ext cx="4000527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   В журнале публикуются оригинальные статьи, клинические наблюдения, совре-менные методы диагностики и лечения, лекции, обзоры, результаты клинических исследований по педиатрии.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5929330"/>
            <a:ext cx="793198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7030A0"/>
                  </a:solidFill>
                </a:ln>
                <a:latin typeface="Monotype Corsiva" pitchFamily="66" charset="0"/>
              </a:rPr>
              <a:t>Журналы включены в Перечень ведущих рецензируемых научных журналов ВАК</a:t>
            </a:r>
            <a:endParaRPr lang="ru-RU" sz="2000" dirty="0">
              <a:ln>
                <a:solidFill>
                  <a:srgbClr val="7030A0"/>
                </a:solidFill>
              </a:ln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Пользователь\Мои документы\соврпе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00042"/>
            <a:ext cx="2000264" cy="2918376"/>
          </a:xfrm>
          <a:prstGeom prst="rect">
            <a:avLst/>
          </a:prstGeom>
          <a:noFill/>
        </p:spPr>
      </p:pic>
      <p:pic>
        <p:nvPicPr>
          <p:cNvPr id="4100" name="Picture 4" descr="C:\Documents and Settings\Пользователь\Мои документы\ровест-.jpeg"/>
          <p:cNvPicPr>
            <a:picLocks noChangeAspect="1" noChangeArrowheads="1"/>
          </p:cNvPicPr>
          <p:nvPr/>
        </p:nvPicPr>
        <p:blipFill>
          <a:blip r:embed="rId3"/>
          <a:srcRect l="31037" t="6145" r="41728" b="7917"/>
          <a:stretch>
            <a:fillRect/>
          </a:stretch>
        </p:blipFill>
        <p:spPr bwMode="auto">
          <a:xfrm>
            <a:off x="4643438" y="2214554"/>
            <a:ext cx="2021046" cy="2850192"/>
          </a:xfrm>
          <a:prstGeom prst="rect">
            <a:avLst/>
          </a:prstGeom>
          <a:noFill/>
        </p:spPr>
      </p:pic>
      <p:pic>
        <p:nvPicPr>
          <p:cNvPr id="4102" name="Picture 6" descr="C:\Documents and Settings\Пользователь\Мои документы\эм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571612"/>
            <a:ext cx="1571636" cy="187390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098" name="Picture 2" descr="C:\Documents and Settings\Пользователь\Мои документы\рмж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571480"/>
            <a:ext cx="2011103" cy="2847539"/>
          </a:xfrm>
          <a:prstGeom prst="rect">
            <a:avLst/>
          </a:prstGeom>
          <a:noFill/>
        </p:spPr>
      </p:pic>
      <p:pic>
        <p:nvPicPr>
          <p:cNvPr id="7" name="Picture 6" descr="C:\Documents and Settings\Пользователь\Мои документы\эм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143380"/>
            <a:ext cx="1571636" cy="187390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714348" y="3786190"/>
            <a:ext cx="367920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журналах представлены статьи на актуальные темы педиатрии, освещены забо-левания раннего возраста.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357826"/>
            <a:ext cx="407196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>
                  <a:solidFill>
                    <a:srgbClr val="BE3330"/>
                  </a:solidFill>
                </a:ln>
                <a:solidFill>
                  <a:srgbClr val="90272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 Журналы входят в Перечень ведущих научных журналов и изданий ВАК.</a:t>
            </a:r>
            <a:endParaRPr lang="ru-RU" sz="2000" b="1" dirty="0">
              <a:ln w="11430">
                <a:solidFill>
                  <a:srgbClr val="BE3330"/>
                </a:solidFill>
              </a:ln>
              <a:solidFill>
                <a:srgbClr val="90272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000108"/>
            <a:ext cx="664373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«Здоровье необходимо. Это базис счастья…</a:t>
            </a:r>
          </a:p>
          <a:p>
            <a:pPr algn="just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Добыть здоровье проще, чем счастье. Природа милостива</a:t>
            </a:r>
            <a:r>
              <a:rPr lang="en-U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ru-RU" sz="2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Она запрограммировала организм с боль-шим запасом прочности, и нужно много стараний, чтобы этот запас свести к нулю…</a:t>
            </a:r>
          </a:p>
          <a:p>
            <a:pPr algn="just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Если нельзя вырастить ребенка, чтобы он совсем не болел, то, во всяком случае, поддерживать его высокий уровень здоро-вья вполне возможно»</a:t>
            </a:r>
          </a:p>
          <a:p>
            <a:pPr algn="just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                  Н. М. Амосов</a:t>
            </a: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3857628"/>
            <a:ext cx="6483826" cy="9286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Ради спасения детей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2" y="5429264"/>
            <a:ext cx="362605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 smtClean="0">
                <a:ln>
                  <a:solidFill>
                    <a:srgbClr val="00B0F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Виртуальная выставка</a:t>
            </a:r>
            <a:endParaRPr lang="ru-RU" sz="2400" b="1" cap="all" dirty="0">
              <a:ln>
                <a:solidFill>
                  <a:srgbClr val="00B0F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Пользователь\Мои документы\спасибо солнц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Пользователь\Мои документы\дети на книг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14356"/>
            <a:ext cx="5983287" cy="3962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5286388"/>
            <a:ext cx="6324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представленная </a:t>
            </a:r>
            <a:r>
              <a:rPr lang="ru-RU" sz="2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литература </a:t>
            </a:r>
            <a:r>
              <a:rPr lang="ru-RU" sz="2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находится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Научном читальном зале библиотеки (каб. 4)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4643446"/>
            <a:ext cx="7641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Выставка подготовлена вед. библиотекарем О.А. Яковенко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Мои документы\здоровые дети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928670"/>
            <a:ext cx="5972084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«Здоровье – не все,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 все без здоровья  - ничто»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         Сократ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48" y="2714620"/>
            <a:ext cx="7715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«Я не боюсь еще и еще раз повторить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забота о здоровье детей – это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важнейший труд. От жизнерадостности, бодрости детей зависит их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духовная жизнь, мировоззрение, умственное развитие, прочность 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знаний, вера в свои силы»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               В. Сухомлинский</a:t>
            </a: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                                                            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642918"/>
            <a:ext cx="675673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«Каждый младенец – послание нам от Бога, что Он еще не разуверился в нас»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                                              Рабиндранат Тагор</a:t>
            </a:r>
          </a:p>
        </p:txBody>
      </p:sp>
      <p:pic>
        <p:nvPicPr>
          <p:cNvPr id="1026" name="Picture 2" descr="C:\Documents and Settings\Пользователь\Мои документы\неон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2881323" cy="422166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  <a:sp3d>
            <a:bevelT w="101600" prst="riblet"/>
          </a:sp3d>
        </p:spPr>
      </p:pic>
      <p:sp>
        <p:nvSpPr>
          <p:cNvPr id="6" name="TextBox 5"/>
          <p:cNvSpPr txBox="1"/>
          <p:nvPr/>
        </p:nvSpPr>
        <p:spPr>
          <a:xfrm>
            <a:off x="4214810" y="2000240"/>
            <a:ext cx="41926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1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Неонатология</a:t>
            </a:r>
            <a:r>
              <a:rPr lang="en-US" sz="1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r>
              <a:rPr lang="ru-RU" sz="1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национальное  руководство</a:t>
            </a:r>
            <a:r>
              <a:rPr lang="en-US" sz="1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/</a:t>
            </a:r>
          </a:p>
          <a:p>
            <a:r>
              <a:rPr lang="ru-RU" sz="1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под ред.  Н.Н.Володина.- М.</a:t>
            </a:r>
            <a:r>
              <a:rPr lang="en-US" sz="1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r>
              <a:rPr lang="ru-RU" sz="1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ГЭОТАР- Медиа,</a:t>
            </a:r>
          </a:p>
          <a:p>
            <a:r>
              <a:rPr lang="ru-RU" sz="1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2007. – 848 с. </a:t>
            </a:r>
            <a:endParaRPr lang="ru-RU" sz="1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3000372"/>
            <a:ext cx="48779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руководство вошли общие и частные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вопросы неонатологии. Равное внимание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уделено профилактике, диагностике,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фармакотерапии и немедикаментозным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методам лечения.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Руководство предназначено неонатологам,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педиатрам, студентам старших курсов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медицинских вузов, ординаторам, аспирантам.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7" name="Picture 3" descr="C:\Documents and Settings\Пользователь\Мои документы\эмбле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7" y="5286388"/>
            <a:ext cx="1785951" cy="100013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04" y="642918"/>
            <a:ext cx="700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         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«Не установив диагноз, не возможно лечить болезнь. Если</a:t>
            </a:r>
          </a:p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противоядие дать сверх меры, оно подействует вреднее чем яд»</a:t>
            </a:r>
          </a:p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Али Ас - Самарканди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 descr="C:\Documents and Settings\Пользователь\Мои документы\лу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857364"/>
            <a:ext cx="3006143" cy="426244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w="139700" h="139700" prst="divot"/>
          </a:sp3d>
        </p:spPr>
      </p:pic>
      <p:sp>
        <p:nvSpPr>
          <p:cNvPr id="6" name="TextBox 5"/>
          <p:cNvSpPr txBox="1"/>
          <p:nvPr/>
        </p:nvSpPr>
        <p:spPr>
          <a:xfrm>
            <a:off x="428596" y="1857364"/>
            <a:ext cx="5405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Лучевая диагностика в педиатрии</a:t>
            </a:r>
            <a:r>
              <a:rPr lang="en-US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: </a:t>
            </a:r>
            <a:r>
              <a:rPr lang="ru-RU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национальное</a:t>
            </a:r>
          </a:p>
          <a:p>
            <a:r>
              <a:rPr lang="ru-RU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руководство </a:t>
            </a:r>
            <a:r>
              <a:rPr lang="en-US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/</a:t>
            </a:r>
            <a:r>
              <a:rPr lang="ru-RU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 гл. ред.  А. Ю. Васильев. – М.</a:t>
            </a:r>
            <a:r>
              <a:rPr lang="en-US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: </a:t>
            </a:r>
            <a:r>
              <a:rPr lang="ru-RU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ГЭОТАР-</a:t>
            </a:r>
          </a:p>
          <a:p>
            <a:r>
              <a:rPr lang="ru-RU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Медиа, 2010. – 368 с.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3429000"/>
            <a:ext cx="5123454" cy="313932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В издании представлена лучевая семиотика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основных заболеваний детского возраста.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Особое внимание  уделено ультразвуковому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исследованию и магнитно-резонансной томо –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графии,позволяющим снизить дозу облучения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детей.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Предназначено врачам лучевой диагностики,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детским хирургам и педиатрам, а также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клиническим ординаторам и аспирантам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медицинских вузов.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Мои документы\справ.jpg"/>
          <p:cNvPicPr>
            <a:picLocks noChangeAspect="1" noChangeArrowheads="1"/>
          </p:cNvPicPr>
          <p:nvPr/>
        </p:nvPicPr>
        <p:blipFill>
          <a:blip r:embed="rId2" cstate="print"/>
          <a:srcRect t="10444" b="3133"/>
          <a:stretch>
            <a:fillRect/>
          </a:stretch>
        </p:blipFill>
        <p:spPr bwMode="auto">
          <a:xfrm>
            <a:off x="6572264" y="642918"/>
            <a:ext cx="2000264" cy="292895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prst="angle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071810"/>
            <a:ext cx="1928826" cy="301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1714480" y="642918"/>
            <a:ext cx="4783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n>
                  <a:solidFill>
                    <a:srgbClr val="0070C0"/>
                  </a:solidFill>
                </a:ln>
              </a:rPr>
              <a:t>Справочник педиатра.3-е изд. – СПб.</a:t>
            </a:r>
            <a:r>
              <a:rPr lang="en-US" i="1" dirty="0" smtClean="0">
                <a:ln>
                  <a:solidFill>
                    <a:srgbClr val="0070C0"/>
                  </a:solidFill>
                </a:ln>
              </a:rPr>
              <a:t>:</a:t>
            </a:r>
            <a:r>
              <a:rPr lang="ru-RU" i="1" dirty="0" smtClean="0">
                <a:ln>
                  <a:solidFill>
                    <a:srgbClr val="0070C0"/>
                  </a:solidFill>
                </a:ln>
              </a:rPr>
              <a:t>  Питер,</a:t>
            </a:r>
          </a:p>
          <a:p>
            <a:r>
              <a:rPr lang="ru-RU" i="1" dirty="0" smtClean="0">
                <a:ln>
                  <a:solidFill>
                    <a:srgbClr val="0070C0"/>
                  </a:solidFill>
                </a:ln>
              </a:rPr>
              <a:t>2014. – 736 с.</a:t>
            </a:r>
            <a:r>
              <a:rPr lang="en-US" i="1" dirty="0" smtClean="0">
                <a:ln>
                  <a:solidFill>
                    <a:srgbClr val="0070C0"/>
                  </a:solidFill>
                </a:ln>
              </a:rPr>
              <a:t>: </a:t>
            </a:r>
            <a:r>
              <a:rPr lang="ru-RU" i="1" dirty="0" smtClean="0">
                <a:ln>
                  <a:solidFill>
                    <a:srgbClr val="0070C0"/>
                  </a:solidFill>
                </a:ln>
              </a:rPr>
              <a:t>ил.</a:t>
            </a:r>
            <a:endParaRPr lang="ru-RU" i="1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643050"/>
            <a:ext cx="6099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n>
                  <a:solidFill>
                    <a:srgbClr val="3BABFF"/>
                  </a:solidFill>
                </a:ln>
              </a:rPr>
              <a:t>       В книге затронуты основные вопросы современной </a:t>
            </a:r>
          </a:p>
          <a:p>
            <a:r>
              <a:rPr lang="ru-RU" i="1" dirty="0" smtClean="0">
                <a:ln>
                  <a:solidFill>
                    <a:srgbClr val="3BABFF"/>
                  </a:solidFill>
                </a:ln>
              </a:rPr>
              <a:t>педиатрии; освещены особенности физиологии развития</a:t>
            </a:r>
          </a:p>
          <a:p>
            <a:r>
              <a:rPr lang="ru-RU" i="1" dirty="0" smtClean="0">
                <a:ln>
                  <a:solidFill>
                    <a:srgbClr val="3BABFF"/>
                  </a:solidFill>
                </a:ln>
              </a:rPr>
              <a:t>ребенка, описаны симптомы, встречающиеся в клиничес-</a:t>
            </a:r>
          </a:p>
          <a:p>
            <a:r>
              <a:rPr lang="ru-RU" i="1" dirty="0" smtClean="0">
                <a:ln>
                  <a:solidFill>
                    <a:srgbClr val="3BABFF"/>
                  </a:solidFill>
                </a:ln>
              </a:rPr>
              <a:t>кой практике, с указанием причин их появления.</a:t>
            </a:r>
            <a:endParaRPr lang="ru-RU" i="1" dirty="0">
              <a:ln>
                <a:solidFill>
                  <a:srgbClr val="3BABFF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3571876"/>
            <a:ext cx="607223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i="1" dirty="0" smtClean="0"/>
              <a:t>   </a:t>
            </a:r>
            <a:r>
              <a:rPr lang="ru-RU" sz="1750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Полушкина, Н.Н.</a:t>
            </a:r>
          </a:p>
          <a:p>
            <a:r>
              <a:rPr lang="ru-RU" sz="1750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     Диагностический справочник детских болезней </a:t>
            </a:r>
            <a:r>
              <a:rPr lang="en-US" sz="1750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/ </a:t>
            </a:r>
            <a:r>
              <a:rPr lang="ru-RU" sz="1750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Н.Н. Полушкина.- М.: АСТ: Астрель: Полиграфиздат, 2010.- 607 с.  </a:t>
            </a:r>
            <a:endParaRPr lang="ru-RU" sz="1750" i="1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4786322"/>
            <a:ext cx="61962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Справочник содержит описание наиболее распростра-</a:t>
            </a:r>
          </a:p>
          <a:p>
            <a:r>
              <a:rPr lang="ru-RU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ненных болезней различных органов и систем, а также</a:t>
            </a:r>
          </a:p>
          <a:p>
            <a:r>
              <a:rPr lang="ru-RU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синдромов, встречающихся у детей. Каждое заболевание</a:t>
            </a:r>
          </a:p>
          <a:p>
            <a:r>
              <a:rPr lang="ru-RU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рассматривается с точки зрения его этиологии, патоге-</a:t>
            </a:r>
          </a:p>
          <a:p>
            <a:r>
              <a:rPr lang="ru-RU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неза, клинической картины, лечения и профилактики.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Мои документы\пед на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642918"/>
            <a:ext cx="2349615" cy="333645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54" name="Picture 6" descr="C:\Documents and Settings\Пользователь\Мои документы\нац.jpg"/>
          <p:cNvPicPr>
            <a:picLocks noChangeAspect="1" noChangeArrowheads="1"/>
          </p:cNvPicPr>
          <p:nvPr/>
        </p:nvPicPr>
        <p:blipFill>
          <a:blip r:embed="rId3"/>
          <a:srcRect l="31583" t="8750" r="31854" b="10000"/>
          <a:stretch>
            <a:fillRect/>
          </a:stretch>
        </p:blipFill>
        <p:spPr bwMode="auto">
          <a:xfrm>
            <a:off x="5857884" y="3143248"/>
            <a:ext cx="2000264" cy="292895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1785918" y="714356"/>
            <a:ext cx="4143404" cy="646986"/>
          </a:xfrm>
          <a:prstGeom prst="flowChartAlternateProcess">
            <a:avLst/>
          </a:prstGeom>
          <a:noFill/>
          <a:ln w="38100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Педиатрия : национальное руководство :  в 2т. - М. : ГЭОТАР-Медиа, 2009. – Т.1. –1024 с.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1500174"/>
            <a:ext cx="5429288" cy="1549360"/>
          </a:xfrm>
          <a:prstGeom prst="flowChartAlternateProcess">
            <a:avLst/>
          </a:prstGeom>
          <a:noFill/>
          <a:ln w="38100">
            <a:solidFill>
              <a:srgbClr val="0088EE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n w="10160">
                  <a:solidFill>
                    <a:srgbClr val="0239A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В книге освещены вопросы диагностики, лечения</a:t>
            </a:r>
          </a:p>
          <a:p>
            <a:r>
              <a:rPr lang="ru-RU" sz="1700" dirty="0" smtClean="0">
                <a:ln w="10160">
                  <a:solidFill>
                    <a:srgbClr val="0239A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 профилактики заболеваний крови, суставов, почек</a:t>
            </a:r>
          </a:p>
          <a:p>
            <a:r>
              <a:rPr lang="ru-RU" sz="1700" dirty="0" smtClean="0">
                <a:ln w="10160">
                  <a:solidFill>
                    <a:srgbClr val="0239A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 мочевыводящих путей, желудочно-кишечного трак-</a:t>
            </a:r>
          </a:p>
          <a:p>
            <a:r>
              <a:rPr lang="ru-RU" sz="1700" dirty="0" smtClean="0">
                <a:ln w="10160">
                  <a:solidFill>
                    <a:srgbClr val="0239A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та, печени и желчевыводящих путей, рассмотрены</a:t>
            </a:r>
          </a:p>
          <a:p>
            <a:r>
              <a:rPr lang="ru-RU" sz="1700" dirty="0" smtClean="0">
                <a:ln w="10160">
                  <a:solidFill>
                    <a:srgbClr val="0239A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онкологические заболевания у детей.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910" y="3286124"/>
            <a:ext cx="4891339" cy="830997"/>
          </a:xfrm>
          <a:prstGeom prst="rect">
            <a:avLst/>
          </a:prstGeom>
          <a:noFill/>
          <a:ln w="38100">
            <a:solidFill>
              <a:srgbClr val="3255A4"/>
            </a:solidFill>
          </a:ln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Педиатрия. Национальное руководство. Краткое </a:t>
            </a:r>
          </a:p>
          <a:p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издание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/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под ред. А. А. Баранова. – М.: ГЭОТАР-</a:t>
            </a:r>
          </a:p>
          <a:p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Медиа, 2015. - 768 с.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472" y="4357694"/>
            <a:ext cx="5039778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n w="10160">
                  <a:solidFill>
                    <a:srgbClr val="0239A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Руководство содержит современную и актуаль-</a:t>
            </a:r>
          </a:p>
          <a:p>
            <a:r>
              <a:rPr lang="ru-RU" dirty="0" smtClean="0">
                <a:ln w="10160">
                  <a:solidFill>
                    <a:srgbClr val="0239A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ную информацию о ведении хронических боль-</a:t>
            </a:r>
          </a:p>
          <a:p>
            <a:r>
              <a:rPr lang="ru-RU" dirty="0" smtClean="0">
                <a:ln w="10160">
                  <a:solidFill>
                    <a:srgbClr val="0239A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ных, питании здорового ребенка, иммунопрофи-</a:t>
            </a:r>
          </a:p>
          <a:p>
            <a:r>
              <a:rPr lang="ru-RU" dirty="0" smtClean="0">
                <a:ln w="10160">
                  <a:solidFill>
                    <a:srgbClr val="0239A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лактике, диагностике заболеваний у детей, пато-</a:t>
            </a:r>
          </a:p>
          <a:p>
            <a:r>
              <a:rPr lang="ru-RU" dirty="0" smtClean="0">
                <a:ln w="10160">
                  <a:solidFill>
                    <a:srgbClr val="0239A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логии легочной и сердечно-сосудистой системы.</a:t>
            </a:r>
            <a:endParaRPr lang="ru-RU" dirty="0">
              <a:ln w="10160">
                <a:solidFill>
                  <a:srgbClr val="0239A6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642918"/>
            <a:ext cx="6858048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Основной задачей педиатрии является сохранение или возвращение (при болезни) состояния здоровья  ребенку,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позволяющее ему максимально полно реализовать врожденный потенциал  жизни.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Педиатрия  рассматривает  причины и механизмы развития детских болезней и разрабатывает методы их лечения.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9" name="Picture 5" descr="C:\Documents and Settings\Пользователь\Мои документы\детки.jpg"/>
          <p:cNvPicPr>
            <a:picLocks noChangeAspect="1" noChangeArrowheads="1"/>
          </p:cNvPicPr>
          <p:nvPr/>
        </p:nvPicPr>
        <p:blipFill>
          <a:blip r:embed="rId2"/>
          <a:srcRect t="67525" b="3317"/>
          <a:stretch>
            <a:fillRect/>
          </a:stretch>
        </p:blipFill>
        <p:spPr bwMode="auto">
          <a:xfrm>
            <a:off x="714348" y="4786322"/>
            <a:ext cx="7858180" cy="135732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</TotalTime>
  <Words>1296</Words>
  <Application>Microsoft Office PowerPoint</Application>
  <PresentationFormat>Экран (4:3)</PresentationFormat>
  <Paragraphs>143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256</cp:revision>
  <dcterms:created xsi:type="dcterms:W3CDTF">2018-02-26T11:48:53Z</dcterms:created>
  <dcterms:modified xsi:type="dcterms:W3CDTF">2018-04-03T10:45:00Z</dcterms:modified>
</cp:coreProperties>
</file>